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300" r:id="rId3"/>
    <p:sldId id="297" r:id="rId4"/>
    <p:sldId id="298" r:id="rId5"/>
    <p:sldId id="277" r:id="rId6"/>
    <p:sldId id="278" r:id="rId7"/>
    <p:sldId id="284" r:id="rId8"/>
    <p:sldId id="280" r:id="rId9"/>
    <p:sldId id="299" r:id="rId10"/>
    <p:sldId id="286" r:id="rId11"/>
    <p:sldId id="287" r:id="rId12"/>
    <p:sldId id="291" r:id="rId13"/>
    <p:sldId id="275" r:id="rId14"/>
    <p:sldId id="294" r:id="rId15"/>
    <p:sldId id="292" r:id="rId16"/>
    <p:sldId id="293" r:id="rId17"/>
    <p:sldId id="295" r:id="rId18"/>
    <p:sldId id="296" r:id="rId19"/>
    <p:sldId id="281" r:id="rId20"/>
    <p:sldId id="301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8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28DA1-F06B-4393-8826-DEA04D6AA18F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B65FE-5FF3-4876-9C61-865473BD40B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97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50274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68735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041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85334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04824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00239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98126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93962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87819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69396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1100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73444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B65FE-5FF3-4876-9C61-865473BD40B3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4181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85B634-34B3-40E9-BC99-A45295BFEEED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4482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85B634-34B3-40E9-BC99-A45295BFEEED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4266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85B634-34B3-40E9-BC99-A45295BFEEED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7967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85B634-34B3-40E9-BC99-A45295BFEEED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5837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85B634-34B3-40E9-BC99-A45295BFEEED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3774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85B634-34B3-40E9-BC99-A45295BFEEED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7442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85B634-34B3-40E9-BC99-A45295BFEEED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5679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7.wmf"/><Relationship Id="rId3" Type="http://schemas.openxmlformats.org/officeDocument/2006/relationships/oleObject" Target="../embeddings/oleObject61.bin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65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6.wmf"/><Relationship Id="rId5" Type="http://schemas.openxmlformats.org/officeDocument/2006/relationships/image" Target="../media/image63.png"/><Relationship Id="rId10" Type="http://schemas.openxmlformats.org/officeDocument/2006/relationships/oleObject" Target="../embeddings/oleObject64.bin"/><Relationship Id="rId4" Type="http://schemas.openxmlformats.org/officeDocument/2006/relationships/image" Target="../media/image62.wmf"/><Relationship Id="rId9" Type="http://schemas.openxmlformats.org/officeDocument/2006/relationships/image" Target="../media/image6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oleObject" Target="../embeddings/oleObject71.bin"/><Relationship Id="rId18" Type="http://schemas.openxmlformats.org/officeDocument/2006/relationships/image" Target="../media/image75.wmf"/><Relationship Id="rId3" Type="http://schemas.openxmlformats.org/officeDocument/2006/relationships/oleObject" Target="../embeddings/oleObject66.bin"/><Relationship Id="rId21" Type="http://schemas.openxmlformats.org/officeDocument/2006/relationships/oleObject" Target="../embeddings/oleObject75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2.wmf"/><Relationship Id="rId17" Type="http://schemas.openxmlformats.org/officeDocument/2006/relationships/oleObject" Target="../embeddings/oleObject73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74.wmf"/><Relationship Id="rId20" Type="http://schemas.openxmlformats.org/officeDocument/2006/relationships/image" Target="../media/image7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0.bin"/><Relationship Id="rId24" Type="http://schemas.openxmlformats.org/officeDocument/2006/relationships/image" Target="../media/image78.wmf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2.bin"/><Relationship Id="rId23" Type="http://schemas.openxmlformats.org/officeDocument/2006/relationships/oleObject" Target="../embeddings/oleObject76.bin"/><Relationship Id="rId10" Type="http://schemas.openxmlformats.org/officeDocument/2006/relationships/image" Target="../media/image71.wmf"/><Relationship Id="rId19" Type="http://schemas.openxmlformats.org/officeDocument/2006/relationships/oleObject" Target="../embeddings/oleObject74.bin"/><Relationship Id="rId4" Type="http://schemas.openxmlformats.org/officeDocument/2006/relationships/image" Target="../media/image68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3.wmf"/><Relationship Id="rId22" Type="http://schemas.openxmlformats.org/officeDocument/2006/relationships/image" Target="../media/image7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6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85.wmf"/><Relationship Id="rId21" Type="http://schemas.openxmlformats.org/officeDocument/2006/relationships/oleObject" Target="../embeddings/oleObject84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82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84.wmf"/><Relationship Id="rId20" Type="http://schemas.openxmlformats.org/officeDocument/2006/relationships/image" Target="../media/image8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79.bin"/><Relationship Id="rId24" Type="http://schemas.openxmlformats.org/officeDocument/2006/relationships/image" Target="../media/image88.wmf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1.bin"/><Relationship Id="rId23" Type="http://schemas.openxmlformats.org/officeDocument/2006/relationships/oleObject" Target="../embeddings/oleObject85.bin"/><Relationship Id="rId10" Type="http://schemas.openxmlformats.org/officeDocument/2006/relationships/image" Target="../media/image630.png"/><Relationship Id="rId19" Type="http://schemas.openxmlformats.org/officeDocument/2006/relationships/oleObject" Target="../embeddings/oleObject83.bin"/><Relationship Id="rId4" Type="http://schemas.openxmlformats.org/officeDocument/2006/relationships/image" Target="../media/image590.png"/><Relationship Id="rId9" Type="http://schemas.openxmlformats.org/officeDocument/2006/relationships/image" Target="../media/image81.png"/><Relationship Id="rId14" Type="http://schemas.openxmlformats.org/officeDocument/2006/relationships/image" Target="../media/image83.wmf"/><Relationship Id="rId22" Type="http://schemas.openxmlformats.org/officeDocument/2006/relationships/image" Target="../media/image8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oleObject" Target="../embeddings/oleObject90.bin"/><Relationship Id="rId18" Type="http://schemas.openxmlformats.org/officeDocument/2006/relationships/image" Target="../media/image95.wmf"/><Relationship Id="rId26" Type="http://schemas.openxmlformats.org/officeDocument/2006/relationships/image" Target="../media/image99.wmf"/><Relationship Id="rId21" Type="http://schemas.openxmlformats.org/officeDocument/2006/relationships/oleObject" Target="../embeddings/oleObject94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92.wmf"/><Relationship Id="rId17" Type="http://schemas.openxmlformats.org/officeDocument/2006/relationships/oleObject" Target="../embeddings/oleObject92.bin"/><Relationship Id="rId25" Type="http://schemas.openxmlformats.org/officeDocument/2006/relationships/oleObject" Target="../embeddings/oleObject96.bin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94.wmf"/><Relationship Id="rId20" Type="http://schemas.openxmlformats.org/officeDocument/2006/relationships/image" Target="../media/image9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89.bin"/><Relationship Id="rId24" Type="http://schemas.openxmlformats.org/officeDocument/2006/relationships/image" Target="../media/image98.wmf"/><Relationship Id="rId5" Type="http://schemas.openxmlformats.org/officeDocument/2006/relationships/oleObject" Target="../embeddings/oleObject86.bin"/><Relationship Id="rId15" Type="http://schemas.openxmlformats.org/officeDocument/2006/relationships/oleObject" Target="../embeddings/oleObject91.bin"/><Relationship Id="rId23" Type="http://schemas.openxmlformats.org/officeDocument/2006/relationships/oleObject" Target="../embeddings/oleObject95.bin"/><Relationship Id="rId10" Type="http://schemas.openxmlformats.org/officeDocument/2006/relationships/image" Target="../media/image91.wmf"/><Relationship Id="rId19" Type="http://schemas.openxmlformats.org/officeDocument/2006/relationships/oleObject" Target="../embeddings/oleObject93.bin"/><Relationship Id="rId4" Type="http://schemas.openxmlformats.org/officeDocument/2006/relationships/image" Target="../media/image71.png"/><Relationship Id="rId9" Type="http://schemas.openxmlformats.org/officeDocument/2006/relationships/oleObject" Target="../embeddings/oleObject88.bin"/><Relationship Id="rId14" Type="http://schemas.openxmlformats.org/officeDocument/2006/relationships/image" Target="../media/image93.wmf"/><Relationship Id="rId22" Type="http://schemas.openxmlformats.org/officeDocument/2006/relationships/image" Target="../media/image9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3.png"/><Relationship Id="rId4" Type="http://schemas.openxmlformats.org/officeDocument/2006/relationships/image" Target="../media/image68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image" Target="../media/image104.wmf"/><Relationship Id="rId18" Type="http://schemas.openxmlformats.org/officeDocument/2006/relationships/oleObject" Target="../embeddings/oleObject104.bin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99.bin"/><Relationship Id="rId12" Type="http://schemas.openxmlformats.org/officeDocument/2006/relationships/oleObject" Target="../embeddings/oleObject101.bin"/><Relationship Id="rId17" Type="http://schemas.openxmlformats.org/officeDocument/2006/relationships/image" Target="../media/image106.wmf"/><Relationship Id="rId2" Type="http://schemas.openxmlformats.org/officeDocument/2006/relationships/notesSlide" Target="../notesSlides/notesSlide19.xml"/><Relationship Id="rId16" Type="http://schemas.openxmlformats.org/officeDocument/2006/relationships/oleObject" Target="../embeddings/oleObject10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wmf"/><Relationship Id="rId11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98.bin"/><Relationship Id="rId15" Type="http://schemas.openxmlformats.org/officeDocument/2006/relationships/image" Target="../media/image105.wmf"/><Relationship Id="rId10" Type="http://schemas.openxmlformats.org/officeDocument/2006/relationships/image" Target="../media/image103.wmf"/><Relationship Id="rId19" Type="http://schemas.openxmlformats.org/officeDocument/2006/relationships/image" Target="../media/image107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00.bin"/><Relationship Id="rId14" Type="http://schemas.openxmlformats.org/officeDocument/2006/relationships/oleObject" Target="../embeddings/oleObject10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18" Type="http://schemas.openxmlformats.org/officeDocument/2006/relationships/oleObject" Target="../embeddings/oleObject8.bin"/><Relationship Id="rId21" Type="http://schemas.openxmlformats.org/officeDocument/2006/relationships/image" Target="../media/image9.wmf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7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7.wmf"/><Relationship Id="rId20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23" Type="http://schemas.openxmlformats.org/officeDocument/2006/relationships/image" Target="../media/image10.wmf"/><Relationship Id="rId10" Type="http://schemas.openxmlformats.org/officeDocument/2006/relationships/image" Target="../media/image4.wmf"/><Relationship Id="rId19" Type="http://schemas.openxmlformats.org/officeDocument/2006/relationships/image" Target="../media/image8.wmf"/><Relationship Id="rId4" Type="http://schemas.openxmlformats.org/officeDocument/2006/relationships/image" Target="../media/image20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Relationship Id="rId22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6.bin"/><Relationship Id="rId21" Type="http://schemas.openxmlformats.org/officeDocument/2006/relationships/image" Target="../media/image23.wmf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1.png"/><Relationship Id="rId20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23" Type="http://schemas.openxmlformats.org/officeDocument/2006/relationships/image" Target="../media/image24.wmf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1.wmf"/><Relationship Id="rId22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1.wmf"/><Relationship Id="rId26" Type="http://schemas.openxmlformats.org/officeDocument/2006/relationships/oleObject" Target="../embeddings/oleObject36.bin"/><Relationship Id="rId3" Type="http://schemas.openxmlformats.org/officeDocument/2006/relationships/oleObject" Target="../embeddings/oleObject26.bin"/><Relationship Id="rId21" Type="http://schemas.openxmlformats.org/officeDocument/2006/relationships/image" Target="../media/image33.wmf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2.bin"/><Relationship Id="rId25" Type="http://schemas.openxmlformats.org/officeDocument/2006/relationships/image" Target="../media/image35.wm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80.png"/><Relationship Id="rId20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30.bin"/><Relationship Id="rId24" Type="http://schemas.openxmlformats.org/officeDocument/2006/relationships/oleObject" Target="../embeddings/oleObject35.bin"/><Relationship Id="rId5" Type="http://schemas.openxmlformats.org/officeDocument/2006/relationships/oleObject" Target="../embeddings/oleObject27.bin"/><Relationship Id="rId23" Type="http://schemas.openxmlformats.org/officeDocument/2006/relationships/image" Target="../media/image34.wmf"/><Relationship Id="rId10" Type="http://schemas.openxmlformats.org/officeDocument/2006/relationships/image" Target="../media/image28.wmf"/><Relationship Id="rId19" Type="http://schemas.openxmlformats.org/officeDocument/2006/relationships/image" Target="../media/image32.png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0.wmf"/><Relationship Id="rId22" Type="http://schemas.openxmlformats.org/officeDocument/2006/relationships/oleObject" Target="../embeddings/oleObject34.bin"/><Relationship Id="rId27" Type="http://schemas.openxmlformats.org/officeDocument/2006/relationships/image" Target="../media/image3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39.wmf"/><Relationship Id="rId4" Type="http://schemas.openxmlformats.org/officeDocument/2006/relationships/image" Target="../media/image86.png"/><Relationship Id="rId9" Type="http://schemas.openxmlformats.org/officeDocument/2006/relationships/oleObject" Target="../embeddings/oleObject3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48.bin"/><Relationship Id="rId3" Type="http://schemas.openxmlformats.org/officeDocument/2006/relationships/oleObject" Target="../embeddings/oleObject41.bin"/><Relationship Id="rId21" Type="http://schemas.openxmlformats.org/officeDocument/2006/relationships/image" Target="../media/image50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8.wmf"/><Relationship Id="rId2" Type="http://schemas.openxmlformats.org/officeDocument/2006/relationships/notesSlide" Target="../notesSlides/notesSlide8.xml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png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9.wmf"/><Relationship Id="rId4" Type="http://schemas.openxmlformats.org/officeDocument/2006/relationships/image" Target="../media/image41.wmf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7.bin"/><Relationship Id="rId26" Type="http://schemas.openxmlformats.org/officeDocument/2006/relationships/image" Target="../media/image61.wmf"/><Relationship Id="rId3" Type="http://schemas.openxmlformats.org/officeDocument/2006/relationships/image" Target="../media/image51.png"/><Relationship Id="rId21" Type="http://schemas.openxmlformats.org/officeDocument/2006/relationships/image" Target="../media/image60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4.bin"/><Relationship Id="rId17" Type="http://schemas.openxmlformats.org/officeDocument/2006/relationships/image" Target="../media/image58.wmf"/><Relationship Id="rId25" Type="http://schemas.openxmlformats.org/officeDocument/2006/relationships/oleObject" Target="../embeddings/oleObject60.bin"/><Relationship Id="rId2" Type="http://schemas.openxmlformats.org/officeDocument/2006/relationships/notesSlide" Target="../notesSlides/notesSlide9.xml"/><Relationship Id="rId16" Type="http://schemas.openxmlformats.org/officeDocument/2006/relationships/oleObject" Target="../embeddings/oleObject56.bin"/><Relationship Id="rId20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5.wmf"/><Relationship Id="rId24" Type="http://schemas.openxmlformats.org/officeDocument/2006/relationships/oleObject" Target="../embeddings/oleObject59.bin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23" Type="http://schemas.openxmlformats.org/officeDocument/2006/relationships/image" Target="../media/image110.png"/><Relationship Id="rId10" Type="http://schemas.openxmlformats.org/officeDocument/2006/relationships/oleObject" Target="../embeddings/oleObject53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3068960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 dirty="0"/>
              <a:t>Section 1.3 </a:t>
            </a:r>
            <a:br>
              <a:rPr lang="en-CA" dirty="0"/>
            </a:br>
            <a:r>
              <a:rPr lang="en-CA" dirty="0"/>
              <a:t>Introductions to </a:t>
            </a:r>
            <a:br>
              <a:rPr lang="en-CA" dirty="0"/>
            </a:br>
            <a:r>
              <a:rPr lang="en-CA" dirty="0"/>
              <a:t>Complex Functions and Transformation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5" y="6613527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E18BB-6CBC-4BE8-B58E-FA4688049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5363"/>
            <a:ext cx="8424936" cy="504056"/>
          </a:xfrm>
        </p:spPr>
        <p:txBody>
          <a:bodyPr>
            <a:noAutofit/>
          </a:bodyPr>
          <a:lstStyle/>
          <a:p>
            <a:r>
              <a:rPr lang="en-CA" sz="2300" dirty="0"/>
              <a:t>Transformation </a:t>
            </a:r>
            <a:r>
              <a:rPr lang="en-CA" sz="2300" dirty="0" err="1"/>
              <a:t>Funct</a:t>
            </a:r>
            <a:r>
              <a:rPr lang="en-CA" sz="2300" dirty="0"/>
              <a:t>: iii) Absolute Value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4629F-E4DB-4714-A3FC-80FB2D884CC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529633"/>
            <a:ext cx="8784976" cy="3691455"/>
          </a:xfrm>
        </p:spPr>
        <p:txBody>
          <a:bodyPr/>
          <a:lstStyle/>
          <a:p>
            <a:r>
              <a:rPr lang="en-CA" dirty="0"/>
              <a:t>Suppose you are given a QF or any other function</a:t>
            </a:r>
          </a:p>
          <a:p>
            <a:r>
              <a:rPr lang="en-CA" dirty="0"/>
              <a:t>The ABS Function will take any point with a negative y-coordinate, flip it, the y-coordinate will now be positive with the same x-coordinate</a:t>
            </a:r>
          </a:p>
          <a:p>
            <a:r>
              <a:rPr lang="en-CA" dirty="0"/>
              <a:t>X-coordinate stays the same</a:t>
            </a:r>
          </a:p>
          <a:p>
            <a:r>
              <a:rPr lang="en-CA" dirty="0"/>
              <a:t>Y-coordinate: +’ve </a:t>
            </a:r>
            <a:r>
              <a:rPr lang="en-CA" dirty="0">
                <a:sym typeface="Wingdings" panose="05000000000000000000" pitchFamily="2" charset="2"/>
              </a:rPr>
              <a:t></a:t>
            </a:r>
            <a:r>
              <a:rPr lang="en-CA" dirty="0"/>
              <a:t>stays the same,  –’ve </a:t>
            </a:r>
            <a:r>
              <a:rPr lang="en-CA" dirty="0">
                <a:sym typeface="Wingdings" panose="05000000000000000000" pitchFamily="2" charset="2"/>
              </a:rPr>
              <a:t> </a:t>
            </a:r>
            <a:r>
              <a:rPr lang="en-CA" dirty="0"/>
              <a:t>becomes +’ve</a:t>
            </a:r>
          </a:p>
          <a:p>
            <a:r>
              <a:rPr lang="en-CA" dirty="0"/>
              <a:t>Input value can be all real numbers </a:t>
            </a:r>
          </a:p>
          <a:p>
            <a:r>
              <a:rPr lang="en-CA" dirty="0"/>
              <a:t>Output value will be positive values</a:t>
            </a:r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74A91EED-50A2-48DD-8128-17B721CBCE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568696"/>
              </p:ext>
            </p:extLst>
          </p:nvPr>
        </p:nvGraphicFramePr>
        <p:xfrm>
          <a:off x="8027987" y="15363"/>
          <a:ext cx="1116013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0560" imgH="330120" progId="Equation.DSMT4">
                  <p:embed/>
                </p:oleObj>
              </mc:Choice>
              <mc:Fallback>
                <p:oleObj name="Equation" r:id="rId3" imgW="520560" imgH="33012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74A91EED-50A2-48DD-8128-17B721CBCE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7987" y="15363"/>
                        <a:ext cx="1116013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9C921D6F-FC2A-4516-A73E-209E3672AF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528" y="4077072"/>
            <a:ext cx="2734036" cy="2700997"/>
          </a:xfrm>
          <a:prstGeom prst="rect">
            <a:avLst/>
          </a:prstGeom>
        </p:spPr>
      </p:pic>
      <p:sp>
        <p:nvSpPr>
          <p:cNvPr id="6" name="Freeform 241">
            <a:extLst>
              <a:ext uri="{FF2B5EF4-FFF2-40B4-BE49-F238E27FC236}">
                <a16:creationId xmlns:a16="http://schemas.microsoft.com/office/drawing/2014/main" id="{4DFCD273-B001-47EC-9BBB-9926C7821C22}"/>
              </a:ext>
            </a:extLst>
          </p:cNvPr>
          <p:cNvSpPr>
            <a:spLocks/>
          </p:cNvSpPr>
          <p:nvPr/>
        </p:nvSpPr>
        <p:spPr bwMode="auto">
          <a:xfrm>
            <a:off x="783550" y="4121620"/>
            <a:ext cx="2018714" cy="1985326"/>
          </a:xfrm>
          <a:custGeom>
            <a:avLst/>
            <a:gdLst>
              <a:gd name="T0" fmla="*/ 2147483647 w 373"/>
              <a:gd name="T1" fmla="*/ 2147483647 h 257"/>
              <a:gd name="T2" fmla="*/ 2147483647 w 373"/>
              <a:gd name="T3" fmla="*/ 2147483647 h 257"/>
              <a:gd name="T4" fmla="*/ 2147483647 w 373"/>
              <a:gd name="T5" fmla="*/ 2147483647 h 257"/>
              <a:gd name="T6" fmla="*/ 2147483647 w 373"/>
              <a:gd name="T7" fmla="*/ 2147483647 h 257"/>
              <a:gd name="T8" fmla="*/ 2147483647 w 373"/>
              <a:gd name="T9" fmla="*/ 2147483647 h 257"/>
              <a:gd name="T10" fmla="*/ 2147483647 w 373"/>
              <a:gd name="T11" fmla="*/ 2147483647 h 257"/>
              <a:gd name="T12" fmla="*/ 2147483647 w 373"/>
              <a:gd name="T13" fmla="*/ 2147483647 h 257"/>
              <a:gd name="T14" fmla="*/ 2147483647 w 373"/>
              <a:gd name="T15" fmla="*/ 2147483647 h 257"/>
              <a:gd name="T16" fmla="*/ 2147483647 w 373"/>
              <a:gd name="T17" fmla="*/ 2147483647 h 257"/>
              <a:gd name="T18" fmla="*/ 2147483647 w 373"/>
              <a:gd name="T19" fmla="*/ 2147483647 h 257"/>
              <a:gd name="T20" fmla="*/ 2147483647 w 373"/>
              <a:gd name="T21" fmla="*/ 2147483647 h 257"/>
              <a:gd name="T22" fmla="*/ 2147483647 w 373"/>
              <a:gd name="T23" fmla="*/ 2147483647 h 257"/>
              <a:gd name="T24" fmla="*/ 2147483647 w 373"/>
              <a:gd name="T25" fmla="*/ 2147483647 h 257"/>
              <a:gd name="T26" fmla="*/ 2147483647 w 373"/>
              <a:gd name="T27" fmla="*/ 2147483647 h 257"/>
              <a:gd name="T28" fmla="*/ 2147483647 w 373"/>
              <a:gd name="T29" fmla="*/ 2147483647 h 257"/>
              <a:gd name="T30" fmla="*/ 2147483647 w 373"/>
              <a:gd name="T31" fmla="*/ 2147483647 h 257"/>
              <a:gd name="T32" fmla="*/ 2147483647 w 373"/>
              <a:gd name="T33" fmla="*/ 2147483647 h 257"/>
              <a:gd name="T34" fmla="*/ 2147483647 w 373"/>
              <a:gd name="T35" fmla="*/ 2147483647 h 257"/>
              <a:gd name="T36" fmla="*/ 2147483647 w 373"/>
              <a:gd name="T37" fmla="*/ 2147483647 h 257"/>
              <a:gd name="T38" fmla="*/ 2147483647 w 373"/>
              <a:gd name="T39" fmla="*/ 2147483647 h 257"/>
              <a:gd name="T40" fmla="*/ 2147483647 w 373"/>
              <a:gd name="T41" fmla="*/ 2147483647 h 257"/>
              <a:gd name="T42" fmla="*/ 2147483647 w 373"/>
              <a:gd name="T43" fmla="*/ 2147483647 h 257"/>
              <a:gd name="T44" fmla="*/ 2147483647 w 373"/>
              <a:gd name="T45" fmla="*/ 2147483647 h 257"/>
              <a:gd name="T46" fmla="*/ 2147483647 w 373"/>
              <a:gd name="T47" fmla="*/ 2147483647 h 257"/>
              <a:gd name="T48" fmla="*/ 2147483647 w 373"/>
              <a:gd name="T49" fmla="*/ 2147483647 h 257"/>
              <a:gd name="T50" fmla="*/ 2147483647 w 373"/>
              <a:gd name="T51" fmla="*/ 2147483647 h 257"/>
              <a:gd name="T52" fmla="*/ 2147483647 w 373"/>
              <a:gd name="T53" fmla="*/ 2147483647 h 257"/>
              <a:gd name="T54" fmla="*/ 2147483647 w 373"/>
              <a:gd name="T55" fmla="*/ 2147483647 h 257"/>
              <a:gd name="T56" fmla="*/ 2147483647 w 373"/>
              <a:gd name="T57" fmla="*/ 2147483647 h 257"/>
              <a:gd name="T58" fmla="*/ 2147483647 w 373"/>
              <a:gd name="T59" fmla="*/ 2147483647 h 257"/>
              <a:gd name="T60" fmla="*/ 2147483647 w 373"/>
              <a:gd name="T61" fmla="*/ 2147483647 h 257"/>
              <a:gd name="T62" fmla="*/ 2147483647 w 373"/>
              <a:gd name="T63" fmla="*/ 2147483647 h 257"/>
              <a:gd name="T64" fmla="*/ 2147483647 w 373"/>
              <a:gd name="T65" fmla="*/ 2147483647 h 257"/>
              <a:gd name="T66" fmla="*/ 2147483647 w 373"/>
              <a:gd name="T67" fmla="*/ 2147483647 h 257"/>
              <a:gd name="T68" fmla="*/ 2147483647 w 373"/>
              <a:gd name="T69" fmla="*/ 2147483647 h 257"/>
              <a:gd name="T70" fmla="*/ 2147483647 w 373"/>
              <a:gd name="T71" fmla="*/ 2147483647 h 257"/>
              <a:gd name="T72" fmla="*/ 2147483647 w 373"/>
              <a:gd name="T73" fmla="*/ 2147483647 h 257"/>
              <a:gd name="T74" fmla="*/ 2147483647 w 373"/>
              <a:gd name="T75" fmla="*/ 2147483647 h 257"/>
              <a:gd name="T76" fmla="*/ 2147483647 w 373"/>
              <a:gd name="T77" fmla="*/ 2147483647 h 257"/>
              <a:gd name="T78" fmla="*/ 2147483647 w 373"/>
              <a:gd name="T79" fmla="*/ 2147483647 h 257"/>
              <a:gd name="T80" fmla="*/ 2147483647 w 373"/>
              <a:gd name="T81" fmla="*/ 2147483647 h 257"/>
              <a:gd name="T82" fmla="*/ 2147483647 w 373"/>
              <a:gd name="T83" fmla="*/ 2147483647 h 257"/>
              <a:gd name="T84" fmla="*/ 2147483647 w 373"/>
              <a:gd name="T85" fmla="*/ 2147483647 h 257"/>
              <a:gd name="T86" fmla="*/ 2147483647 w 373"/>
              <a:gd name="T87" fmla="*/ 2147483647 h 257"/>
              <a:gd name="T88" fmla="*/ 2147483647 w 373"/>
              <a:gd name="T89" fmla="*/ 2147483647 h 257"/>
              <a:gd name="T90" fmla="*/ 2147483647 w 373"/>
              <a:gd name="T91" fmla="*/ 2147483647 h 257"/>
              <a:gd name="T92" fmla="*/ 2147483647 w 373"/>
              <a:gd name="T93" fmla="*/ 2147483647 h 257"/>
              <a:gd name="T94" fmla="*/ 2147483647 w 373"/>
              <a:gd name="T95" fmla="*/ 2147483647 h 257"/>
              <a:gd name="T96" fmla="*/ 2147483647 w 373"/>
              <a:gd name="T97" fmla="*/ 2147483647 h 257"/>
              <a:gd name="T98" fmla="*/ 2147483647 w 373"/>
              <a:gd name="T99" fmla="*/ 2147483647 h 257"/>
              <a:gd name="T100" fmla="*/ 2147483647 w 373"/>
              <a:gd name="T101" fmla="*/ 2147483647 h 257"/>
              <a:gd name="T102" fmla="*/ 2147483647 w 373"/>
              <a:gd name="T103" fmla="*/ 2147483647 h 257"/>
              <a:gd name="T104" fmla="*/ 2147483647 w 373"/>
              <a:gd name="T105" fmla="*/ 2147483647 h 257"/>
              <a:gd name="T106" fmla="*/ 2147483647 w 373"/>
              <a:gd name="T107" fmla="*/ 2147483647 h 257"/>
              <a:gd name="T108" fmla="*/ 2147483647 w 373"/>
              <a:gd name="T109" fmla="*/ 2147483647 h 257"/>
              <a:gd name="T110" fmla="*/ 2147483647 w 373"/>
              <a:gd name="T111" fmla="*/ 2147483647 h 257"/>
              <a:gd name="T112" fmla="*/ 2147483647 w 373"/>
              <a:gd name="T113" fmla="*/ 2147483647 h 257"/>
              <a:gd name="T114" fmla="*/ 2147483647 w 373"/>
              <a:gd name="T115" fmla="*/ 2147483647 h 257"/>
              <a:gd name="T116" fmla="*/ 2147483647 w 373"/>
              <a:gd name="T117" fmla="*/ 2147483647 h 257"/>
              <a:gd name="T118" fmla="*/ 2147483647 w 373"/>
              <a:gd name="T119" fmla="*/ 2147483647 h 257"/>
              <a:gd name="T120" fmla="*/ 2147483647 w 373"/>
              <a:gd name="T121" fmla="*/ 2147483647 h 257"/>
              <a:gd name="T122" fmla="*/ 2147483647 w 373"/>
              <a:gd name="T123" fmla="*/ 2147483647 h 25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73"/>
              <a:gd name="T187" fmla="*/ 0 h 257"/>
              <a:gd name="T188" fmla="*/ 373 w 373"/>
              <a:gd name="T189" fmla="*/ 257 h 257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73" h="257">
                <a:moveTo>
                  <a:pt x="0" y="4"/>
                </a:moveTo>
                <a:lnTo>
                  <a:pt x="2" y="9"/>
                </a:lnTo>
                <a:lnTo>
                  <a:pt x="4" y="15"/>
                </a:lnTo>
                <a:lnTo>
                  <a:pt x="6" y="20"/>
                </a:lnTo>
                <a:lnTo>
                  <a:pt x="8" y="25"/>
                </a:lnTo>
                <a:lnTo>
                  <a:pt x="10" y="30"/>
                </a:lnTo>
                <a:lnTo>
                  <a:pt x="12" y="36"/>
                </a:lnTo>
                <a:lnTo>
                  <a:pt x="14" y="41"/>
                </a:lnTo>
                <a:lnTo>
                  <a:pt x="16" y="46"/>
                </a:lnTo>
                <a:lnTo>
                  <a:pt x="18" y="51"/>
                </a:lnTo>
                <a:lnTo>
                  <a:pt x="20" y="56"/>
                </a:lnTo>
                <a:lnTo>
                  <a:pt x="22" y="60"/>
                </a:lnTo>
                <a:lnTo>
                  <a:pt x="24" y="65"/>
                </a:lnTo>
                <a:lnTo>
                  <a:pt x="26" y="70"/>
                </a:lnTo>
                <a:lnTo>
                  <a:pt x="28" y="74"/>
                </a:lnTo>
                <a:lnTo>
                  <a:pt x="30" y="79"/>
                </a:lnTo>
                <a:lnTo>
                  <a:pt x="32" y="84"/>
                </a:lnTo>
                <a:lnTo>
                  <a:pt x="34" y="88"/>
                </a:lnTo>
                <a:lnTo>
                  <a:pt x="36" y="93"/>
                </a:lnTo>
                <a:lnTo>
                  <a:pt x="38" y="97"/>
                </a:lnTo>
                <a:lnTo>
                  <a:pt x="40" y="101"/>
                </a:lnTo>
                <a:lnTo>
                  <a:pt x="42" y="105"/>
                </a:lnTo>
                <a:lnTo>
                  <a:pt x="44" y="110"/>
                </a:lnTo>
                <a:lnTo>
                  <a:pt x="46" y="114"/>
                </a:lnTo>
                <a:lnTo>
                  <a:pt x="48" y="118"/>
                </a:lnTo>
                <a:lnTo>
                  <a:pt x="50" y="122"/>
                </a:lnTo>
                <a:lnTo>
                  <a:pt x="52" y="126"/>
                </a:lnTo>
                <a:lnTo>
                  <a:pt x="54" y="130"/>
                </a:lnTo>
                <a:lnTo>
                  <a:pt x="56" y="133"/>
                </a:lnTo>
                <a:lnTo>
                  <a:pt x="58" y="137"/>
                </a:lnTo>
                <a:lnTo>
                  <a:pt x="60" y="141"/>
                </a:lnTo>
                <a:lnTo>
                  <a:pt x="62" y="145"/>
                </a:lnTo>
                <a:lnTo>
                  <a:pt x="64" y="148"/>
                </a:lnTo>
                <a:lnTo>
                  <a:pt x="66" y="152"/>
                </a:lnTo>
                <a:lnTo>
                  <a:pt x="68" y="155"/>
                </a:lnTo>
                <a:lnTo>
                  <a:pt x="70" y="159"/>
                </a:lnTo>
                <a:lnTo>
                  <a:pt x="72" y="162"/>
                </a:lnTo>
                <a:lnTo>
                  <a:pt x="74" y="165"/>
                </a:lnTo>
                <a:lnTo>
                  <a:pt x="76" y="169"/>
                </a:lnTo>
                <a:lnTo>
                  <a:pt x="78" y="172"/>
                </a:lnTo>
                <a:lnTo>
                  <a:pt x="80" y="175"/>
                </a:lnTo>
                <a:lnTo>
                  <a:pt x="82" y="178"/>
                </a:lnTo>
                <a:lnTo>
                  <a:pt x="84" y="181"/>
                </a:lnTo>
                <a:lnTo>
                  <a:pt x="86" y="184"/>
                </a:lnTo>
                <a:lnTo>
                  <a:pt x="88" y="187"/>
                </a:lnTo>
                <a:lnTo>
                  <a:pt x="90" y="190"/>
                </a:lnTo>
                <a:lnTo>
                  <a:pt x="92" y="192"/>
                </a:lnTo>
                <a:lnTo>
                  <a:pt x="94" y="195"/>
                </a:lnTo>
                <a:lnTo>
                  <a:pt x="96" y="198"/>
                </a:lnTo>
                <a:lnTo>
                  <a:pt x="98" y="200"/>
                </a:lnTo>
                <a:lnTo>
                  <a:pt x="100" y="203"/>
                </a:lnTo>
                <a:lnTo>
                  <a:pt x="102" y="205"/>
                </a:lnTo>
                <a:lnTo>
                  <a:pt x="104" y="208"/>
                </a:lnTo>
                <a:lnTo>
                  <a:pt x="106" y="210"/>
                </a:lnTo>
                <a:lnTo>
                  <a:pt x="108" y="213"/>
                </a:lnTo>
                <a:lnTo>
                  <a:pt x="110" y="215"/>
                </a:lnTo>
                <a:lnTo>
                  <a:pt x="112" y="217"/>
                </a:lnTo>
                <a:lnTo>
                  <a:pt x="114" y="219"/>
                </a:lnTo>
                <a:lnTo>
                  <a:pt x="116" y="221"/>
                </a:lnTo>
                <a:lnTo>
                  <a:pt x="118" y="223"/>
                </a:lnTo>
                <a:lnTo>
                  <a:pt x="120" y="225"/>
                </a:lnTo>
                <a:lnTo>
                  <a:pt x="122" y="227"/>
                </a:lnTo>
                <a:lnTo>
                  <a:pt x="124" y="229"/>
                </a:lnTo>
                <a:lnTo>
                  <a:pt x="126" y="231"/>
                </a:lnTo>
                <a:lnTo>
                  <a:pt x="128" y="232"/>
                </a:lnTo>
                <a:lnTo>
                  <a:pt x="130" y="234"/>
                </a:lnTo>
                <a:lnTo>
                  <a:pt x="132" y="236"/>
                </a:lnTo>
                <a:lnTo>
                  <a:pt x="134" y="237"/>
                </a:lnTo>
                <a:lnTo>
                  <a:pt x="136" y="239"/>
                </a:lnTo>
                <a:lnTo>
                  <a:pt x="138" y="240"/>
                </a:lnTo>
                <a:lnTo>
                  <a:pt x="140" y="242"/>
                </a:lnTo>
                <a:lnTo>
                  <a:pt x="142" y="243"/>
                </a:lnTo>
                <a:lnTo>
                  <a:pt x="144" y="244"/>
                </a:lnTo>
                <a:lnTo>
                  <a:pt x="146" y="245"/>
                </a:lnTo>
                <a:lnTo>
                  <a:pt x="148" y="247"/>
                </a:lnTo>
                <a:lnTo>
                  <a:pt x="150" y="248"/>
                </a:lnTo>
                <a:lnTo>
                  <a:pt x="152" y="249"/>
                </a:lnTo>
                <a:lnTo>
                  <a:pt x="154" y="250"/>
                </a:lnTo>
                <a:lnTo>
                  <a:pt x="156" y="250"/>
                </a:lnTo>
                <a:lnTo>
                  <a:pt x="158" y="251"/>
                </a:lnTo>
                <a:lnTo>
                  <a:pt x="160" y="252"/>
                </a:lnTo>
                <a:lnTo>
                  <a:pt x="162" y="253"/>
                </a:lnTo>
                <a:lnTo>
                  <a:pt x="164" y="254"/>
                </a:lnTo>
                <a:lnTo>
                  <a:pt x="166" y="254"/>
                </a:lnTo>
                <a:lnTo>
                  <a:pt x="168" y="255"/>
                </a:lnTo>
                <a:lnTo>
                  <a:pt x="170" y="255"/>
                </a:lnTo>
                <a:lnTo>
                  <a:pt x="172" y="256"/>
                </a:lnTo>
                <a:lnTo>
                  <a:pt x="174" y="256"/>
                </a:lnTo>
                <a:lnTo>
                  <a:pt x="176" y="256"/>
                </a:lnTo>
                <a:lnTo>
                  <a:pt x="178" y="257"/>
                </a:lnTo>
                <a:lnTo>
                  <a:pt x="180" y="257"/>
                </a:lnTo>
                <a:lnTo>
                  <a:pt x="182" y="257"/>
                </a:lnTo>
                <a:lnTo>
                  <a:pt x="184" y="257"/>
                </a:lnTo>
                <a:lnTo>
                  <a:pt x="186" y="257"/>
                </a:lnTo>
                <a:lnTo>
                  <a:pt x="188" y="257"/>
                </a:lnTo>
                <a:lnTo>
                  <a:pt x="190" y="257"/>
                </a:lnTo>
                <a:lnTo>
                  <a:pt x="192" y="257"/>
                </a:lnTo>
                <a:lnTo>
                  <a:pt x="194" y="257"/>
                </a:lnTo>
                <a:lnTo>
                  <a:pt x="196" y="256"/>
                </a:lnTo>
                <a:lnTo>
                  <a:pt x="198" y="256"/>
                </a:lnTo>
                <a:lnTo>
                  <a:pt x="200" y="256"/>
                </a:lnTo>
                <a:lnTo>
                  <a:pt x="202" y="255"/>
                </a:lnTo>
                <a:lnTo>
                  <a:pt x="204" y="255"/>
                </a:lnTo>
                <a:lnTo>
                  <a:pt x="206" y="254"/>
                </a:lnTo>
                <a:lnTo>
                  <a:pt x="208" y="253"/>
                </a:lnTo>
                <a:lnTo>
                  <a:pt x="210" y="253"/>
                </a:lnTo>
                <a:lnTo>
                  <a:pt x="212" y="252"/>
                </a:lnTo>
                <a:lnTo>
                  <a:pt x="214" y="251"/>
                </a:lnTo>
                <a:lnTo>
                  <a:pt x="216" y="250"/>
                </a:lnTo>
                <a:lnTo>
                  <a:pt x="218" y="249"/>
                </a:lnTo>
                <a:lnTo>
                  <a:pt x="220" y="248"/>
                </a:lnTo>
                <a:lnTo>
                  <a:pt x="222" y="247"/>
                </a:lnTo>
                <a:lnTo>
                  <a:pt x="224" y="246"/>
                </a:lnTo>
                <a:lnTo>
                  <a:pt x="226" y="245"/>
                </a:lnTo>
                <a:lnTo>
                  <a:pt x="228" y="244"/>
                </a:lnTo>
                <a:lnTo>
                  <a:pt x="230" y="243"/>
                </a:lnTo>
                <a:lnTo>
                  <a:pt x="232" y="241"/>
                </a:lnTo>
                <a:lnTo>
                  <a:pt x="234" y="240"/>
                </a:lnTo>
                <a:lnTo>
                  <a:pt x="236" y="239"/>
                </a:lnTo>
                <a:lnTo>
                  <a:pt x="238" y="237"/>
                </a:lnTo>
                <a:lnTo>
                  <a:pt x="240" y="236"/>
                </a:lnTo>
                <a:lnTo>
                  <a:pt x="242" y="234"/>
                </a:lnTo>
                <a:lnTo>
                  <a:pt x="244" y="232"/>
                </a:lnTo>
                <a:lnTo>
                  <a:pt x="246" y="230"/>
                </a:lnTo>
                <a:lnTo>
                  <a:pt x="248" y="229"/>
                </a:lnTo>
                <a:lnTo>
                  <a:pt x="250" y="227"/>
                </a:lnTo>
                <a:lnTo>
                  <a:pt x="252" y="225"/>
                </a:lnTo>
                <a:lnTo>
                  <a:pt x="254" y="223"/>
                </a:lnTo>
                <a:lnTo>
                  <a:pt x="256" y="221"/>
                </a:lnTo>
                <a:lnTo>
                  <a:pt x="258" y="219"/>
                </a:lnTo>
                <a:lnTo>
                  <a:pt x="260" y="217"/>
                </a:lnTo>
                <a:lnTo>
                  <a:pt x="262" y="215"/>
                </a:lnTo>
                <a:lnTo>
                  <a:pt x="264" y="212"/>
                </a:lnTo>
                <a:lnTo>
                  <a:pt x="266" y="210"/>
                </a:lnTo>
                <a:lnTo>
                  <a:pt x="268" y="208"/>
                </a:lnTo>
                <a:lnTo>
                  <a:pt x="270" y="205"/>
                </a:lnTo>
                <a:lnTo>
                  <a:pt x="272" y="203"/>
                </a:lnTo>
                <a:lnTo>
                  <a:pt x="274" y="200"/>
                </a:lnTo>
                <a:lnTo>
                  <a:pt x="276" y="197"/>
                </a:lnTo>
                <a:lnTo>
                  <a:pt x="278" y="195"/>
                </a:lnTo>
                <a:lnTo>
                  <a:pt x="280" y="192"/>
                </a:lnTo>
                <a:lnTo>
                  <a:pt x="282" y="189"/>
                </a:lnTo>
                <a:lnTo>
                  <a:pt x="284" y="186"/>
                </a:lnTo>
                <a:lnTo>
                  <a:pt x="286" y="184"/>
                </a:lnTo>
                <a:lnTo>
                  <a:pt x="288" y="181"/>
                </a:lnTo>
                <a:lnTo>
                  <a:pt x="290" y="178"/>
                </a:lnTo>
                <a:lnTo>
                  <a:pt x="292" y="174"/>
                </a:lnTo>
                <a:lnTo>
                  <a:pt x="294" y="171"/>
                </a:lnTo>
                <a:lnTo>
                  <a:pt x="296" y="168"/>
                </a:lnTo>
                <a:lnTo>
                  <a:pt x="298" y="165"/>
                </a:lnTo>
                <a:lnTo>
                  <a:pt x="300" y="162"/>
                </a:lnTo>
                <a:lnTo>
                  <a:pt x="302" y="158"/>
                </a:lnTo>
                <a:lnTo>
                  <a:pt x="304" y="155"/>
                </a:lnTo>
                <a:lnTo>
                  <a:pt x="306" y="151"/>
                </a:lnTo>
                <a:lnTo>
                  <a:pt x="308" y="148"/>
                </a:lnTo>
                <a:lnTo>
                  <a:pt x="310" y="144"/>
                </a:lnTo>
                <a:lnTo>
                  <a:pt x="312" y="140"/>
                </a:lnTo>
                <a:lnTo>
                  <a:pt x="314" y="137"/>
                </a:lnTo>
                <a:lnTo>
                  <a:pt x="316" y="133"/>
                </a:lnTo>
                <a:lnTo>
                  <a:pt x="318" y="129"/>
                </a:lnTo>
                <a:lnTo>
                  <a:pt x="320" y="125"/>
                </a:lnTo>
                <a:lnTo>
                  <a:pt x="322" y="121"/>
                </a:lnTo>
                <a:lnTo>
                  <a:pt x="324" y="117"/>
                </a:lnTo>
                <a:lnTo>
                  <a:pt x="326" y="113"/>
                </a:lnTo>
                <a:lnTo>
                  <a:pt x="328" y="109"/>
                </a:lnTo>
                <a:lnTo>
                  <a:pt x="330" y="105"/>
                </a:lnTo>
                <a:lnTo>
                  <a:pt x="332" y="101"/>
                </a:lnTo>
                <a:lnTo>
                  <a:pt x="334" y="96"/>
                </a:lnTo>
                <a:lnTo>
                  <a:pt x="336" y="92"/>
                </a:lnTo>
                <a:lnTo>
                  <a:pt x="338" y="87"/>
                </a:lnTo>
                <a:lnTo>
                  <a:pt x="340" y="83"/>
                </a:lnTo>
                <a:lnTo>
                  <a:pt x="342" y="78"/>
                </a:lnTo>
                <a:lnTo>
                  <a:pt x="344" y="74"/>
                </a:lnTo>
                <a:lnTo>
                  <a:pt x="346" y="69"/>
                </a:lnTo>
                <a:lnTo>
                  <a:pt x="348" y="64"/>
                </a:lnTo>
                <a:lnTo>
                  <a:pt x="350" y="60"/>
                </a:lnTo>
                <a:lnTo>
                  <a:pt x="352" y="55"/>
                </a:lnTo>
                <a:lnTo>
                  <a:pt x="354" y="50"/>
                </a:lnTo>
                <a:lnTo>
                  <a:pt x="356" y="45"/>
                </a:lnTo>
                <a:lnTo>
                  <a:pt x="358" y="40"/>
                </a:lnTo>
                <a:lnTo>
                  <a:pt x="360" y="35"/>
                </a:lnTo>
                <a:lnTo>
                  <a:pt x="362" y="30"/>
                </a:lnTo>
                <a:lnTo>
                  <a:pt x="364" y="24"/>
                </a:lnTo>
                <a:lnTo>
                  <a:pt x="366" y="19"/>
                </a:lnTo>
                <a:lnTo>
                  <a:pt x="368" y="14"/>
                </a:lnTo>
                <a:lnTo>
                  <a:pt x="370" y="9"/>
                </a:lnTo>
                <a:lnTo>
                  <a:pt x="372" y="3"/>
                </a:lnTo>
                <a:lnTo>
                  <a:pt x="373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2BFFA4A-7D0F-4039-9975-29ACBFFEC099}"/>
              </a:ext>
            </a:extLst>
          </p:cNvPr>
          <p:cNvGrpSpPr/>
          <p:nvPr/>
        </p:nvGrpSpPr>
        <p:grpSpPr>
          <a:xfrm>
            <a:off x="811688" y="4170856"/>
            <a:ext cx="1969476" cy="1237958"/>
            <a:chOff x="805185" y="1270248"/>
            <a:chExt cx="3406775" cy="2590800"/>
          </a:xfrm>
        </p:grpSpPr>
        <p:sp>
          <p:nvSpPr>
            <p:cNvPr id="8" name="Freeform 244">
              <a:extLst>
                <a:ext uri="{FF2B5EF4-FFF2-40B4-BE49-F238E27FC236}">
                  <a16:creationId xmlns:a16="http://schemas.microsoft.com/office/drawing/2014/main" id="{B001EF26-FF78-4F70-B030-124F769F7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1925" y="2160588"/>
              <a:ext cx="2151063" cy="1695450"/>
            </a:xfrm>
            <a:custGeom>
              <a:avLst/>
              <a:gdLst>
                <a:gd name="T0" fmla="*/ 2147483647 w 373"/>
                <a:gd name="T1" fmla="*/ 2147483647 h 254"/>
                <a:gd name="T2" fmla="*/ 2147483647 w 373"/>
                <a:gd name="T3" fmla="*/ 2147483647 h 254"/>
                <a:gd name="T4" fmla="*/ 2147483647 w 373"/>
                <a:gd name="T5" fmla="*/ 2147483647 h 254"/>
                <a:gd name="T6" fmla="*/ 2147483647 w 373"/>
                <a:gd name="T7" fmla="*/ 2147483647 h 254"/>
                <a:gd name="T8" fmla="*/ 2147483647 w 373"/>
                <a:gd name="T9" fmla="*/ 2147483647 h 254"/>
                <a:gd name="T10" fmla="*/ 2147483647 w 373"/>
                <a:gd name="T11" fmla="*/ 2147483647 h 254"/>
                <a:gd name="T12" fmla="*/ 2147483647 w 373"/>
                <a:gd name="T13" fmla="*/ 2147483647 h 254"/>
                <a:gd name="T14" fmla="*/ 2147483647 w 373"/>
                <a:gd name="T15" fmla="*/ 2147483647 h 254"/>
                <a:gd name="T16" fmla="*/ 2147483647 w 373"/>
                <a:gd name="T17" fmla="*/ 2147483647 h 254"/>
                <a:gd name="T18" fmla="*/ 2147483647 w 373"/>
                <a:gd name="T19" fmla="*/ 2147483647 h 254"/>
                <a:gd name="T20" fmla="*/ 2147483647 w 373"/>
                <a:gd name="T21" fmla="*/ 2147483647 h 254"/>
                <a:gd name="T22" fmla="*/ 2147483647 w 373"/>
                <a:gd name="T23" fmla="*/ 2147483647 h 254"/>
                <a:gd name="T24" fmla="*/ 2147483647 w 373"/>
                <a:gd name="T25" fmla="*/ 2147483647 h 254"/>
                <a:gd name="T26" fmla="*/ 2147483647 w 373"/>
                <a:gd name="T27" fmla="*/ 2147483647 h 254"/>
                <a:gd name="T28" fmla="*/ 2147483647 w 373"/>
                <a:gd name="T29" fmla="*/ 2147483647 h 254"/>
                <a:gd name="T30" fmla="*/ 2147483647 w 373"/>
                <a:gd name="T31" fmla="*/ 2147483647 h 254"/>
                <a:gd name="T32" fmla="*/ 2147483647 w 373"/>
                <a:gd name="T33" fmla="*/ 2147483647 h 254"/>
                <a:gd name="T34" fmla="*/ 2147483647 w 373"/>
                <a:gd name="T35" fmla="*/ 2147483647 h 254"/>
                <a:gd name="T36" fmla="*/ 2147483647 w 373"/>
                <a:gd name="T37" fmla="*/ 2147483647 h 254"/>
                <a:gd name="T38" fmla="*/ 2147483647 w 373"/>
                <a:gd name="T39" fmla="*/ 2147483647 h 254"/>
                <a:gd name="T40" fmla="*/ 2147483647 w 373"/>
                <a:gd name="T41" fmla="*/ 2147483647 h 254"/>
                <a:gd name="T42" fmla="*/ 2147483647 w 373"/>
                <a:gd name="T43" fmla="*/ 2147483647 h 254"/>
                <a:gd name="T44" fmla="*/ 2147483647 w 373"/>
                <a:gd name="T45" fmla="*/ 2147483647 h 254"/>
                <a:gd name="T46" fmla="*/ 2147483647 w 373"/>
                <a:gd name="T47" fmla="*/ 2147483647 h 254"/>
                <a:gd name="T48" fmla="*/ 2147483647 w 373"/>
                <a:gd name="T49" fmla="*/ 2147483647 h 254"/>
                <a:gd name="T50" fmla="*/ 2147483647 w 373"/>
                <a:gd name="T51" fmla="*/ 2147483647 h 254"/>
                <a:gd name="T52" fmla="*/ 2147483647 w 373"/>
                <a:gd name="T53" fmla="*/ 2147483647 h 254"/>
                <a:gd name="T54" fmla="*/ 2147483647 w 373"/>
                <a:gd name="T55" fmla="*/ 2147483647 h 254"/>
                <a:gd name="T56" fmla="*/ 2147483647 w 373"/>
                <a:gd name="T57" fmla="*/ 2147483647 h 254"/>
                <a:gd name="T58" fmla="*/ 2147483647 w 373"/>
                <a:gd name="T59" fmla="*/ 0 h 254"/>
                <a:gd name="T60" fmla="*/ 2147483647 w 373"/>
                <a:gd name="T61" fmla="*/ 0 h 254"/>
                <a:gd name="T62" fmla="*/ 2147483647 w 373"/>
                <a:gd name="T63" fmla="*/ 0 h 254"/>
                <a:gd name="T64" fmla="*/ 2147483647 w 373"/>
                <a:gd name="T65" fmla="*/ 2147483647 h 254"/>
                <a:gd name="T66" fmla="*/ 2147483647 w 373"/>
                <a:gd name="T67" fmla="*/ 2147483647 h 254"/>
                <a:gd name="T68" fmla="*/ 2147483647 w 373"/>
                <a:gd name="T69" fmla="*/ 2147483647 h 254"/>
                <a:gd name="T70" fmla="*/ 2147483647 w 373"/>
                <a:gd name="T71" fmla="*/ 2147483647 h 254"/>
                <a:gd name="T72" fmla="*/ 2147483647 w 373"/>
                <a:gd name="T73" fmla="*/ 2147483647 h 254"/>
                <a:gd name="T74" fmla="*/ 2147483647 w 373"/>
                <a:gd name="T75" fmla="*/ 2147483647 h 254"/>
                <a:gd name="T76" fmla="*/ 2147483647 w 373"/>
                <a:gd name="T77" fmla="*/ 2147483647 h 254"/>
                <a:gd name="T78" fmla="*/ 2147483647 w 373"/>
                <a:gd name="T79" fmla="*/ 2147483647 h 254"/>
                <a:gd name="T80" fmla="*/ 2147483647 w 373"/>
                <a:gd name="T81" fmla="*/ 2147483647 h 254"/>
                <a:gd name="T82" fmla="*/ 2147483647 w 373"/>
                <a:gd name="T83" fmla="*/ 2147483647 h 254"/>
                <a:gd name="T84" fmla="*/ 2147483647 w 373"/>
                <a:gd name="T85" fmla="*/ 2147483647 h 254"/>
                <a:gd name="T86" fmla="*/ 2147483647 w 373"/>
                <a:gd name="T87" fmla="*/ 2147483647 h 254"/>
                <a:gd name="T88" fmla="*/ 2147483647 w 373"/>
                <a:gd name="T89" fmla="*/ 2147483647 h 254"/>
                <a:gd name="T90" fmla="*/ 2147483647 w 373"/>
                <a:gd name="T91" fmla="*/ 2147483647 h 254"/>
                <a:gd name="T92" fmla="*/ 2147483647 w 373"/>
                <a:gd name="T93" fmla="*/ 2147483647 h 254"/>
                <a:gd name="T94" fmla="*/ 2147483647 w 373"/>
                <a:gd name="T95" fmla="*/ 2147483647 h 254"/>
                <a:gd name="T96" fmla="*/ 2147483647 w 373"/>
                <a:gd name="T97" fmla="*/ 2147483647 h 254"/>
                <a:gd name="T98" fmla="*/ 2147483647 w 373"/>
                <a:gd name="T99" fmla="*/ 2147483647 h 254"/>
                <a:gd name="T100" fmla="*/ 2147483647 w 373"/>
                <a:gd name="T101" fmla="*/ 2147483647 h 254"/>
                <a:gd name="T102" fmla="*/ 2147483647 w 373"/>
                <a:gd name="T103" fmla="*/ 2147483647 h 254"/>
                <a:gd name="T104" fmla="*/ 2147483647 w 373"/>
                <a:gd name="T105" fmla="*/ 2147483647 h 254"/>
                <a:gd name="T106" fmla="*/ 2147483647 w 373"/>
                <a:gd name="T107" fmla="*/ 2147483647 h 254"/>
                <a:gd name="T108" fmla="*/ 2147483647 w 373"/>
                <a:gd name="T109" fmla="*/ 2147483647 h 254"/>
                <a:gd name="T110" fmla="*/ 2147483647 w 373"/>
                <a:gd name="T111" fmla="*/ 2147483647 h 254"/>
                <a:gd name="T112" fmla="*/ 2147483647 w 373"/>
                <a:gd name="T113" fmla="*/ 2147483647 h 254"/>
                <a:gd name="T114" fmla="*/ 2147483647 w 373"/>
                <a:gd name="T115" fmla="*/ 2147483647 h 254"/>
                <a:gd name="T116" fmla="*/ 2147483647 w 373"/>
                <a:gd name="T117" fmla="*/ 2147483647 h 254"/>
                <a:gd name="T118" fmla="*/ 2147483647 w 373"/>
                <a:gd name="T119" fmla="*/ 2147483647 h 254"/>
                <a:gd name="T120" fmla="*/ 2147483647 w 373"/>
                <a:gd name="T121" fmla="*/ 2147483647 h 254"/>
                <a:gd name="T122" fmla="*/ 2147483647 w 373"/>
                <a:gd name="T123" fmla="*/ 2147483647 h 25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73"/>
                <a:gd name="T187" fmla="*/ 0 h 254"/>
                <a:gd name="T188" fmla="*/ 373 w 373"/>
                <a:gd name="T189" fmla="*/ 254 h 25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73" h="254">
                  <a:moveTo>
                    <a:pt x="0" y="253"/>
                  </a:moveTo>
                  <a:lnTo>
                    <a:pt x="2" y="248"/>
                  </a:lnTo>
                  <a:lnTo>
                    <a:pt x="4" y="242"/>
                  </a:lnTo>
                  <a:lnTo>
                    <a:pt x="6" y="237"/>
                  </a:lnTo>
                  <a:lnTo>
                    <a:pt x="8" y="232"/>
                  </a:lnTo>
                  <a:lnTo>
                    <a:pt x="10" y="227"/>
                  </a:lnTo>
                  <a:lnTo>
                    <a:pt x="12" y="221"/>
                  </a:lnTo>
                  <a:lnTo>
                    <a:pt x="14" y="216"/>
                  </a:lnTo>
                  <a:lnTo>
                    <a:pt x="16" y="211"/>
                  </a:lnTo>
                  <a:lnTo>
                    <a:pt x="18" y="206"/>
                  </a:lnTo>
                  <a:lnTo>
                    <a:pt x="20" y="201"/>
                  </a:lnTo>
                  <a:lnTo>
                    <a:pt x="22" y="197"/>
                  </a:lnTo>
                  <a:lnTo>
                    <a:pt x="24" y="192"/>
                  </a:lnTo>
                  <a:lnTo>
                    <a:pt x="26" y="187"/>
                  </a:lnTo>
                  <a:lnTo>
                    <a:pt x="28" y="183"/>
                  </a:lnTo>
                  <a:lnTo>
                    <a:pt x="30" y="178"/>
                  </a:lnTo>
                  <a:lnTo>
                    <a:pt x="32" y="173"/>
                  </a:lnTo>
                  <a:lnTo>
                    <a:pt x="34" y="169"/>
                  </a:lnTo>
                  <a:lnTo>
                    <a:pt x="36" y="164"/>
                  </a:lnTo>
                  <a:lnTo>
                    <a:pt x="38" y="160"/>
                  </a:lnTo>
                  <a:lnTo>
                    <a:pt x="40" y="156"/>
                  </a:lnTo>
                  <a:lnTo>
                    <a:pt x="42" y="152"/>
                  </a:lnTo>
                  <a:lnTo>
                    <a:pt x="44" y="147"/>
                  </a:lnTo>
                  <a:lnTo>
                    <a:pt x="46" y="143"/>
                  </a:lnTo>
                  <a:lnTo>
                    <a:pt x="48" y="139"/>
                  </a:lnTo>
                  <a:lnTo>
                    <a:pt x="50" y="135"/>
                  </a:lnTo>
                  <a:lnTo>
                    <a:pt x="52" y="131"/>
                  </a:lnTo>
                  <a:lnTo>
                    <a:pt x="54" y="127"/>
                  </a:lnTo>
                  <a:lnTo>
                    <a:pt x="56" y="124"/>
                  </a:lnTo>
                  <a:lnTo>
                    <a:pt x="58" y="120"/>
                  </a:lnTo>
                  <a:lnTo>
                    <a:pt x="60" y="116"/>
                  </a:lnTo>
                  <a:lnTo>
                    <a:pt x="62" y="112"/>
                  </a:lnTo>
                  <a:lnTo>
                    <a:pt x="64" y="109"/>
                  </a:lnTo>
                  <a:lnTo>
                    <a:pt x="66" y="105"/>
                  </a:lnTo>
                  <a:lnTo>
                    <a:pt x="68" y="102"/>
                  </a:lnTo>
                  <a:lnTo>
                    <a:pt x="70" y="98"/>
                  </a:lnTo>
                  <a:lnTo>
                    <a:pt x="72" y="95"/>
                  </a:lnTo>
                  <a:lnTo>
                    <a:pt x="74" y="92"/>
                  </a:lnTo>
                  <a:lnTo>
                    <a:pt x="76" y="88"/>
                  </a:lnTo>
                  <a:lnTo>
                    <a:pt x="78" y="85"/>
                  </a:lnTo>
                  <a:lnTo>
                    <a:pt x="80" y="82"/>
                  </a:lnTo>
                  <a:lnTo>
                    <a:pt x="82" y="79"/>
                  </a:lnTo>
                  <a:lnTo>
                    <a:pt x="84" y="76"/>
                  </a:lnTo>
                  <a:lnTo>
                    <a:pt x="86" y="73"/>
                  </a:lnTo>
                  <a:lnTo>
                    <a:pt x="88" y="70"/>
                  </a:lnTo>
                  <a:lnTo>
                    <a:pt x="90" y="67"/>
                  </a:lnTo>
                  <a:lnTo>
                    <a:pt x="92" y="65"/>
                  </a:lnTo>
                  <a:lnTo>
                    <a:pt x="94" y="62"/>
                  </a:lnTo>
                  <a:lnTo>
                    <a:pt x="96" y="59"/>
                  </a:lnTo>
                  <a:lnTo>
                    <a:pt x="98" y="57"/>
                  </a:lnTo>
                  <a:lnTo>
                    <a:pt x="100" y="54"/>
                  </a:lnTo>
                  <a:lnTo>
                    <a:pt x="102" y="52"/>
                  </a:lnTo>
                  <a:lnTo>
                    <a:pt x="104" y="49"/>
                  </a:lnTo>
                  <a:lnTo>
                    <a:pt x="106" y="47"/>
                  </a:lnTo>
                  <a:lnTo>
                    <a:pt x="108" y="44"/>
                  </a:lnTo>
                  <a:lnTo>
                    <a:pt x="110" y="42"/>
                  </a:lnTo>
                  <a:lnTo>
                    <a:pt x="112" y="40"/>
                  </a:lnTo>
                  <a:lnTo>
                    <a:pt x="114" y="38"/>
                  </a:lnTo>
                  <a:lnTo>
                    <a:pt x="116" y="36"/>
                  </a:lnTo>
                  <a:lnTo>
                    <a:pt x="118" y="34"/>
                  </a:lnTo>
                  <a:lnTo>
                    <a:pt x="120" y="32"/>
                  </a:lnTo>
                  <a:lnTo>
                    <a:pt x="122" y="30"/>
                  </a:lnTo>
                  <a:lnTo>
                    <a:pt x="124" y="28"/>
                  </a:lnTo>
                  <a:lnTo>
                    <a:pt x="126" y="26"/>
                  </a:lnTo>
                  <a:lnTo>
                    <a:pt x="128" y="25"/>
                  </a:lnTo>
                  <a:lnTo>
                    <a:pt x="130" y="23"/>
                  </a:lnTo>
                  <a:lnTo>
                    <a:pt x="132" y="21"/>
                  </a:lnTo>
                  <a:lnTo>
                    <a:pt x="134" y="20"/>
                  </a:lnTo>
                  <a:lnTo>
                    <a:pt x="136" y="18"/>
                  </a:lnTo>
                  <a:lnTo>
                    <a:pt x="138" y="17"/>
                  </a:lnTo>
                  <a:lnTo>
                    <a:pt x="140" y="15"/>
                  </a:lnTo>
                  <a:lnTo>
                    <a:pt x="142" y="14"/>
                  </a:lnTo>
                  <a:lnTo>
                    <a:pt x="144" y="13"/>
                  </a:lnTo>
                  <a:lnTo>
                    <a:pt x="146" y="12"/>
                  </a:lnTo>
                  <a:lnTo>
                    <a:pt x="148" y="10"/>
                  </a:lnTo>
                  <a:lnTo>
                    <a:pt x="150" y="9"/>
                  </a:lnTo>
                  <a:lnTo>
                    <a:pt x="152" y="8"/>
                  </a:lnTo>
                  <a:lnTo>
                    <a:pt x="154" y="7"/>
                  </a:lnTo>
                  <a:lnTo>
                    <a:pt x="156" y="7"/>
                  </a:lnTo>
                  <a:lnTo>
                    <a:pt x="158" y="6"/>
                  </a:lnTo>
                  <a:lnTo>
                    <a:pt x="160" y="5"/>
                  </a:lnTo>
                  <a:lnTo>
                    <a:pt x="162" y="4"/>
                  </a:lnTo>
                  <a:lnTo>
                    <a:pt x="164" y="3"/>
                  </a:lnTo>
                  <a:lnTo>
                    <a:pt x="166" y="3"/>
                  </a:lnTo>
                  <a:lnTo>
                    <a:pt x="168" y="2"/>
                  </a:lnTo>
                  <a:lnTo>
                    <a:pt x="170" y="2"/>
                  </a:lnTo>
                  <a:lnTo>
                    <a:pt x="172" y="1"/>
                  </a:lnTo>
                  <a:lnTo>
                    <a:pt x="174" y="1"/>
                  </a:lnTo>
                  <a:lnTo>
                    <a:pt x="176" y="1"/>
                  </a:lnTo>
                  <a:lnTo>
                    <a:pt x="178" y="0"/>
                  </a:lnTo>
                  <a:lnTo>
                    <a:pt x="180" y="0"/>
                  </a:lnTo>
                  <a:lnTo>
                    <a:pt x="182" y="0"/>
                  </a:lnTo>
                  <a:lnTo>
                    <a:pt x="184" y="0"/>
                  </a:lnTo>
                  <a:lnTo>
                    <a:pt x="186" y="0"/>
                  </a:lnTo>
                  <a:lnTo>
                    <a:pt x="188" y="0"/>
                  </a:lnTo>
                  <a:lnTo>
                    <a:pt x="190" y="0"/>
                  </a:lnTo>
                  <a:lnTo>
                    <a:pt x="192" y="0"/>
                  </a:lnTo>
                  <a:lnTo>
                    <a:pt x="194" y="0"/>
                  </a:lnTo>
                  <a:lnTo>
                    <a:pt x="196" y="1"/>
                  </a:lnTo>
                  <a:lnTo>
                    <a:pt x="198" y="1"/>
                  </a:lnTo>
                  <a:lnTo>
                    <a:pt x="200" y="1"/>
                  </a:lnTo>
                  <a:lnTo>
                    <a:pt x="202" y="2"/>
                  </a:lnTo>
                  <a:lnTo>
                    <a:pt x="204" y="2"/>
                  </a:lnTo>
                  <a:lnTo>
                    <a:pt x="206" y="3"/>
                  </a:lnTo>
                  <a:lnTo>
                    <a:pt x="208" y="4"/>
                  </a:lnTo>
                  <a:lnTo>
                    <a:pt x="210" y="4"/>
                  </a:lnTo>
                  <a:lnTo>
                    <a:pt x="212" y="5"/>
                  </a:lnTo>
                  <a:lnTo>
                    <a:pt x="214" y="6"/>
                  </a:lnTo>
                  <a:lnTo>
                    <a:pt x="216" y="7"/>
                  </a:lnTo>
                  <a:lnTo>
                    <a:pt x="218" y="8"/>
                  </a:lnTo>
                  <a:lnTo>
                    <a:pt x="220" y="9"/>
                  </a:lnTo>
                  <a:lnTo>
                    <a:pt x="222" y="10"/>
                  </a:lnTo>
                  <a:lnTo>
                    <a:pt x="224" y="11"/>
                  </a:lnTo>
                  <a:lnTo>
                    <a:pt x="226" y="12"/>
                  </a:lnTo>
                  <a:lnTo>
                    <a:pt x="228" y="13"/>
                  </a:lnTo>
                  <a:lnTo>
                    <a:pt x="230" y="14"/>
                  </a:lnTo>
                  <a:lnTo>
                    <a:pt x="232" y="16"/>
                  </a:lnTo>
                  <a:lnTo>
                    <a:pt x="234" y="17"/>
                  </a:lnTo>
                  <a:lnTo>
                    <a:pt x="236" y="18"/>
                  </a:lnTo>
                  <a:lnTo>
                    <a:pt x="238" y="20"/>
                  </a:lnTo>
                  <a:lnTo>
                    <a:pt x="240" y="21"/>
                  </a:lnTo>
                  <a:lnTo>
                    <a:pt x="242" y="23"/>
                  </a:lnTo>
                  <a:lnTo>
                    <a:pt x="244" y="25"/>
                  </a:lnTo>
                  <a:lnTo>
                    <a:pt x="246" y="27"/>
                  </a:lnTo>
                  <a:lnTo>
                    <a:pt x="248" y="28"/>
                  </a:lnTo>
                  <a:lnTo>
                    <a:pt x="250" y="30"/>
                  </a:lnTo>
                  <a:lnTo>
                    <a:pt x="252" y="32"/>
                  </a:lnTo>
                  <a:lnTo>
                    <a:pt x="254" y="34"/>
                  </a:lnTo>
                  <a:lnTo>
                    <a:pt x="256" y="36"/>
                  </a:lnTo>
                  <a:lnTo>
                    <a:pt x="258" y="38"/>
                  </a:lnTo>
                  <a:lnTo>
                    <a:pt x="260" y="40"/>
                  </a:lnTo>
                  <a:lnTo>
                    <a:pt x="262" y="42"/>
                  </a:lnTo>
                  <a:lnTo>
                    <a:pt x="264" y="45"/>
                  </a:lnTo>
                  <a:lnTo>
                    <a:pt x="266" y="47"/>
                  </a:lnTo>
                  <a:lnTo>
                    <a:pt x="268" y="49"/>
                  </a:lnTo>
                  <a:lnTo>
                    <a:pt x="270" y="52"/>
                  </a:lnTo>
                  <a:lnTo>
                    <a:pt x="272" y="54"/>
                  </a:lnTo>
                  <a:lnTo>
                    <a:pt x="274" y="57"/>
                  </a:lnTo>
                  <a:lnTo>
                    <a:pt x="276" y="60"/>
                  </a:lnTo>
                  <a:lnTo>
                    <a:pt x="278" y="62"/>
                  </a:lnTo>
                  <a:lnTo>
                    <a:pt x="280" y="65"/>
                  </a:lnTo>
                  <a:lnTo>
                    <a:pt x="282" y="68"/>
                  </a:lnTo>
                  <a:lnTo>
                    <a:pt x="284" y="71"/>
                  </a:lnTo>
                  <a:lnTo>
                    <a:pt x="286" y="73"/>
                  </a:lnTo>
                  <a:lnTo>
                    <a:pt x="288" y="76"/>
                  </a:lnTo>
                  <a:lnTo>
                    <a:pt x="290" y="79"/>
                  </a:lnTo>
                  <a:lnTo>
                    <a:pt x="292" y="83"/>
                  </a:lnTo>
                  <a:lnTo>
                    <a:pt x="294" y="86"/>
                  </a:lnTo>
                  <a:lnTo>
                    <a:pt x="296" y="89"/>
                  </a:lnTo>
                  <a:lnTo>
                    <a:pt x="298" y="92"/>
                  </a:lnTo>
                  <a:lnTo>
                    <a:pt x="300" y="95"/>
                  </a:lnTo>
                  <a:lnTo>
                    <a:pt x="302" y="99"/>
                  </a:lnTo>
                  <a:lnTo>
                    <a:pt x="304" y="102"/>
                  </a:lnTo>
                  <a:lnTo>
                    <a:pt x="306" y="106"/>
                  </a:lnTo>
                  <a:lnTo>
                    <a:pt x="308" y="109"/>
                  </a:lnTo>
                  <a:lnTo>
                    <a:pt x="310" y="113"/>
                  </a:lnTo>
                  <a:lnTo>
                    <a:pt x="312" y="117"/>
                  </a:lnTo>
                  <a:lnTo>
                    <a:pt x="314" y="120"/>
                  </a:lnTo>
                  <a:lnTo>
                    <a:pt x="316" y="124"/>
                  </a:lnTo>
                  <a:lnTo>
                    <a:pt x="318" y="128"/>
                  </a:lnTo>
                  <a:lnTo>
                    <a:pt x="320" y="132"/>
                  </a:lnTo>
                  <a:lnTo>
                    <a:pt x="322" y="136"/>
                  </a:lnTo>
                  <a:lnTo>
                    <a:pt x="324" y="140"/>
                  </a:lnTo>
                  <a:lnTo>
                    <a:pt x="326" y="144"/>
                  </a:lnTo>
                  <a:lnTo>
                    <a:pt x="328" y="148"/>
                  </a:lnTo>
                  <a:lnTo>
                    <a:pt x="330" y="152"/>
                  </a:lnTo>
                  <a:lnTo>
                    <a:pt x="332" y="156"/>
                  </a:lnTo>
                  <a:lnTo>
                    <a:pt x="334" y="161"/>
                  </a:lnTo>
                  <a:lnTo>
                    <a:pt x="336" y="165"/>
                  </a:lnTo>
                  <a:lnTo>
                    <a:pt x="338" y="170"/>
                  </a:lnTo>
                  <a:lnTo>
                    <a:pt x="340" y="174"/>
                  </a:lnTo>
                  <a:lnTo>
                    <a:pt x="342" y="179"/>
                  </a:lnTo>
                  <a:lnTo>
                    <a:pt x="344" y="183"/>
                  </a:lnTo>
                  <a:lnTo>
                    <a:pt x="346" y="188"/>
                  </a:lnTo>
                  <a:lnTo>
                    <a:pt x="348" y="193"/>
                  </a:lnTo>
                  <a:lnTo>
                    <a:pt x="350" y="197"/>
                  </a:lnTo>
                  <a:lnTo>
                    <a:pt x="352" y="202"/>
                  </a:lnTo>
                  <a:lnTo>
                    <a:pt x="354" y="207"/>
                  </a:lnTo>
                  <a:lnTo>
                    <a:pt x="356" y="212"/>
                  </a:lnTo>
                  <a:lnTo>
                    <a:pt x="358" y="217"/>
                  </a:lnTo>
                  <a:lnTo>
                    <a:pt x="360" y="222"/>
                  </a:lnTo>
                  <a:lnTo>
                    <a:pt x="362" y="227"/>
                  </a:lnTo>
                  <a:lnTo>
                    <a:pt x="364" y="233"/>
                  </a:lnTo>
                  <a:lnTo>
                    <a:pt x="366" y="238"/>
                  </a:lnTo>
                  <a:lnTo>
                    <a:pt x="368" y="243"/>
                  </a:lnTo>
                  <a:lnTo>
                    <a:pt x="370" y="248"/>
                  </a:lnTo>
                  <a:lnTo>
                    <a:pt x="372" y="254"/>
                  </a:lnTo>
                  <a:lnTo>
                    <a:pt x="373" y="251"/>
                  </a:lnTo>
                </a:path>
              </a:pathLst>
            </a:custGeom>
            <a:noFill/>
            <a:ln w="28575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Freeform 240">
              <a:extLst>
                <a:ext uri="{FF2B5EF4-FFF2-40B4-BE49-F238E27FC236}">
                  <a16:creationId xmlns:a16="http://schemas.microsoft.com/office/drawing/2014/main" id="{10EB3901-0598-4A75-BF94-DDD5FA1595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8548" y="1270248"/>
              <a:ext cx="633412" cy="2590800"/>
            </a:xfrm>
            <a:custGeom>
              <a:avLst/>
              <a:gdLst>
                <a:gd name="T0" fmla="*/ 0 w 110"/>
                <a:gd name="T1" fmla="*/ 2147483647 h 388"/>
                <a:gd name="T2" fmla="*/ 2147483647 w 110"/>
                <a:gd name="T3" fmla="*/ 2147483647 h 388"/>
                <a:gd name="T4" fmla="*/ 2147483647 w 110"/>
                <a:gd name="T5" fmla="*/ 2147483647 h 388"/>
                <a:gd name="T6" fmla="*/ 2147483647 w 110"/>
                <a:gd name="T7" fmla="*/ 2147483647 h 388"/>
                <a:gd name="T8" fmla="*/ 2147483647 w 110"/>
                <a:gd name="T9" fmla="*/ 2147483647 h 388"/>
                <a:gd name="T10" fmla="*/ 2147483647 w 110"/>
                <a:gd name="T11" fmla="*/ 2147483647 h 388"/>
                <a:gd name="T12" fmla="*/ 2147483647 w 110"/>
                <a:gd name="T13" fmla="*/ 2147483647 h 388"/>
                <a:gd name="T14" fmla="*/ 2147483647 w 110"/>
                <a:gd name="T15" fmla="*/ 2147483647 h 388"/>
                <a:gd name="T16" fmla="*/ 2147483647 w 110"/>
                <a:gd name="T17" fmla="*/ 2147483647 h 388"/>
                <a:gd name="T18" fmla="*/ 2147483647 w 110"/>
                <a:gd name="T19" fmla="*/ 2147483647 h 388"/>
                <a:gd name="T20" fmla="*/ 2147483647 w 110"/>
                <a:gd name="T21" fmla="*/ 2147483647 h 388"/>
                <a:gd name="T22" fmla="*/ 2147483647 w 110"/>
                <a:gd name="T23" fmla="*/ 2147483647 h 388"/>
                <a:gd name="T24" fmla="*/ 2147483647 w 110"/>
                <a:gd name="T25" fmla="*/ 2147483647 h 388"/>
                <a:gd name="T26" fmla="*/ 2147483647 w 110"/>
                <a:gd name="T27" fmla="*/ 2147483647 h 388"/>
                <a:gd name="T28" fmla="*/ 2147483647 w 110"/>
                <a:gd name="T29" fmla="*/ 2147483647 h 388"/>
                <a:gd name="T30" fmla="*/ 2147483647 w 110"/>
                <a:gd name="T31" fmla="*/ 2147483647 h 388"/>
                <a:gd name="T32" fmla="*/ 2147483647 w 110"/>
                <a:gd name="T33" fmla="*/ 2147483647 h 388"/>
                <a:gd name="T34" fmla="*/ 2147483647 w 110"/>
                <a:gd name="T35" fmla="*/ 2147483647 h 388"/>
                <a:gd name="T36" fmla="*/ 2147483647 w 110"/>
                <a:gd name="T37" fmla="*/ 2147483647 h 388"/>
                <a:gd name="T38" fmla="*/ 2147483647 w 110"/>
                <a:gd name="T39" fmla="*/ 2147483647 h 388"/>
                <a:gd name="T40" fmla="*/ 2147483647 w 110"/>
                <a:gd name="T41" fmla="*/ 2147483647 h 388"/>
                <a:gd name="T42" fmla="*/ 2147483647 w 110"/>
                <a:gd name="T43" fmla="*/ 2147483647 h 388"/>
                <a:gd name="T44" fmla="*/ 2147483647 w 110"/>
                <a:gd name="T45" fmla="*/ 2147483647 h 388"/>
                <a:gd name="T46" fmla="*/ 2147483647 w 110"/>
                <a:gd name="T47" fmla="*/ 2147483647 h 388"/>
                <a:gd name="T48" fmla="*/ 2147483647 w 110"/>
                <a:gd name="T49" fmla="*/ 2147483647 h 388"/>
                <a:gd name="T50" fmla="*/ 2147483647 w 110"/>
                <a:gd name="T51" fmla="*/ 2147483647 h 388"/>
                <a:gd name="T52" fmla="*/ 2147483647 w 110"/>
                <a:gd name="T53" fmla="*/ 2147483647 h 388"/>
                <a:gd name="T54" fmla="*/ 2147483647 w 110"/>
                <a:gd name="T55" fmla="*/ 2147483647 h 388"/>
                <a:gd name="T56" fmla="*/ 2147483647 w 110"/>
                <a:gd name="T57" fmla="*/ 2147483647 h 388"/>
                <a:gd name="T58" fmla="*/ 2147483647 w 110"/>
                <a:gd name="T59" fmla="*/ 2147483647 h 388"/>
                <a:gd name="T60" fmla="*/ 2147483647 w 110"/>
                <a:gd name="T61" fmla="*/ 2147483647 h 388"/>
                <a:gd name="T62" fmla="*/ 2147483647 w 110"/>
                <a:gd name="T63" fmla="*/ 2147483647 h 388"/>
                <a:gd name="T64" fmla="*/ 2147483647 w 110"/>
                <a:gd name="T65" fmla="*/ 2147483647 h 388"/>
                <a:gd name="T66" fmla="*/ 2147483647 w 110"/>
                <a:gd name="T67" fmla="*/ 2147483647 h 388"/>
                <a:gd name="T68" fmla="*/ 2147483647 w 110"/>
                <a:gd name="T69" fmla="*/ 2147483647 h 388"/>
                <a:gd name="T70" fmla="*/ 2147483647 w 110"/>
                <a:gd name="T71" fmla="*/ 2147483647 h 388"/>
                <a:gd name="T72" fmla="*/ 2147483647 w 110"/>
                <a:gd name="T73" fmla="*/ 2147483647 h 388"/>
                <a:gd name="T74" fmla="*/ 2147483647 w 110"/>
                <a:gd name="T75" fmla="*/ 2147483647 h 388"/>
                <a:gd name="T76" fmla="*/ 2147483647 w 110"/>
                <a:gd name="T77" fmla="*/ 2147483647 h 388"/>
                <a:gd name="T78" fmla="*/ 2147483647 w 110"/>
                <a:gd name="T79" fmla="*/ 2147483647 h 388"/>
                <a:gd name="T80" fmla="*/ 2147483647 w 110"/>
                <a:gd name="T81" fmla="*/ 2147483647 h 388"/>
                <a:gd name="T82" fmla="*/ 2147483647 w 110"/>
                <a:gd name="T83" fmla="*/ 2147483647 h 388"/>
                <a:gd name="T84" fmla="*/ 2147483647 w 110"/>
                <a:gd name="T85" fmla="*/ 2147483647 h 388"/>
                <a:gd name="T86" fmla="*/ 2147483647 w 110"/>
                <a:gd name="T87" fmla="*/ 2147483647 h 388"/>
                <a:gd name="T88" fmla="*/ 2147483647 w 110"/>
                <a:gd name="T89" fmla="*/ 2147483647 h 388"/>
                <a:gd name="T90" fmla="*/ 2147483647 w 110"/>
                <a:gd name="T91" fmla="*/ 2147483647 h 388"/>
                <a:gd name="T92" fmla="*/ 2147483647 w 110"/>
                <a:gd name="T93" fmla="*/ 2147483647 h 388"/>
                <a:gd name="T94" fmla="*/ 2147483647 w 110"/>
                <a:gd name="T95" fmla="*/ 2147483647 h 388"/>
                <a:gd name="T96" fmla="*/ 2147483647 w 110"/>
                <a:gd name="T97" fmla="*/ 2147483647 h 388"/>
                <a:gd name="T98" fmla="*/ 2147483647 w 110"/>
                <a:gd name="T99" fmla="*/ 2147483647 h 388"/>
                <a:gd name="T100" fmla="*/ 2147483647 w 110"/>
                <a:gd name="T101" fmla="*/ 2147483647 h 388"/>
                <a:gd name="T102" fmla="*/ 2147483647 w 110"/>
                <a:gd name="T103" fmla="*/ 2147483647 h 388"/>
                <a:gd name="T104" fmla="*/ 2147483647 w 110"/>
                <a:gd name="T105" fmla="*/ 2147483647 h 388"/>
                <a:gd name="T106" fmla="*/ 2147483647 w 110"/>
                <a:gd name="T107" fmla="*/ 2147483647 h 388"/>
                <a:gd name="T108" fmla="*/ 2147483647 w 110"/>
                <a:gd name="T109" fmla="*/ 2147483647 h 388"/>
                <a:gd name="T110" fmla="*/ 2147483647 w 110"/>
                <a:gd name="T111" fmla="*/ 0 h 38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0"/>
                <a:gd name="T169" fmla="*/ 0 h 388"/>
                <a:gd name="T170" fmla="*/ 110 w 110"/>
                <a:gd name="T171" fmla="*/ 388 h 38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0" h="388">
                  <a:moveTo>
                    <a:pt x="0" y="388"/>
                  </a:moveTo>
                  <a:lnTo>
                    <a:pt x="2" y="382"/>
                  </a:lnTo>
                  <a:lnTo>
                    <a:pt x="4" y="377"/>
                  </a:lnTo>
                  <a:lnTo>
                    <a:pt x="6" y="371"/>
                  </a:lnTo>
                  <a:lnTo>
                    <a:pt x="8" y="366"/>
                  </a:lnTo>
                  <a:lnTo>
                    <a:pt x="10" y="360"/>
                  </a:lnTo>
                  <a:lnTo>
                    <a:pt x="12" y="354"/>
                  </a:lnTo>
                  <a:lnTo>
                    <a:pt x="14" y="348"/>
                  </a:lnTo>
                  <a:lnTo>
                    <a:pt x="16" y="343"/>
                  </a:lnTo>
                  <a:lnTo>
                    <a:pt x="18" y="337"/>
                  </a:lnTo>
                  <a:lnTo>
                    <a:pt x="20" y="331"/>
                  </a:lnTo>
                  <a:lnTo>
                    <a:pt x="22" y="325"/>
                  </a:lnTo>
                  <a:lnTo>
                    <a:pt x="24" y="318"/>
                  </a:lnTo>
                  <a:lnTo>
                    <a:pt x="26" y="312"/>
                  </a:lnTo>
                  <a:lnTo>
                    <a:pt x="28" y="306"/>
                  </a:lnTo>
                  <a:lnTo>
                    <a:pt x="30" y="300"/>
                  </a:lnTo>
                  <a:lnTo>
                    <a:pt x="32" y="293"/>
                  </a:lnTo>
                  <a:lnTo>
                    <a:pt x="34" y="287"/>
                  </a:lnTo>
                  <a:lnTo>
                    <a:pt x="36" y="280"/>
                  </a:lnTo>
                  <a:lnTo>
                    <a:pt x="38" y="274"/>
                  </a:lnTo>
                  <a:lnTo>
                    <a:pt x="40" y="267"/>
                  </a:lnTo>
                  <a:lnTo>
                    <a:pt x="42" y="261"/>
                  </a:lnTo>
                  <a:lnTo>
                    <a:pt x="44" y="254"/>
                  </a:lnTo>
                  <a:lnTo>
                    <a:pt x="46" y="247"/>
                  </a:lnTo>
                  <a:lnTo>
                    <a:pt x="48" y="240"/>
                  </a:lnTo>
                  <a:lnTo>
                    <a:pt x="50" y="234"/>
                  </a:lnTo>
                  <a:lnTo>
                    <a:pt x="52" y="227"/>
                  </a:lnTo>
                  <a:lnTo>
                    <a:pt x="54" y="220"/>
                  </a:lnTo>
                  <a:lnTo>
                    <a:pt x="56" y="213"/>
                  </a:lnTo>
                  <a:lnTo>
                    <a:pt x="58" y="205"/>
                  </a:lnTo>
                  <a:lnTo>
                    <a:pt x="60" y="198"/>
                  </a:lnTo>
                  <a:lnTo>
                    <a:pt x="62" y="191"/>
                  </a:lnTo>
                  <a:lnTo>
                    <a:pt x="64" y="184"/>
                  </a:lnTo>
                  <a:lnTo>
                    <a:pt x="66" y="176"/>
                  </a:lnTo>
                  <a:lnTo>
                    <a:pt x="68" y="169"/>
                  </a:lnTo>
                  <a:lnTo>
                    <a:pt x="70" y="161"/>
                  </a:lnTo>
                  <a:lnTo>
                    <a:pt x="72" y="154"/>
                  </a:lnTo>
                  <a:lnTo>
                    <a:pt x="74" y="146"/>
                  </a:lnTo>
                  <a:lnTo>
                    <a:pt x="76" y="139"/>
                  </a:lnTo>
                  <a:lnTo>
                    <a:pt x="78" y="131"/>
                  </a:lnTo>
                  <a:lnTo>
                    <a:pt x="80" y="123"/>
                  </a:lnTo>
                  <a:lnTo>
                    <a:pt x="82" y="115"/>
                  </a:lnTo>
                  <a:lnTo>
                    <a:pt x="84" y="108"/>
                  </a:lnTo>
                  <a:lnTo>
                    <a:pt x="86" y="100"/>
                  </a:lnTo>
                  <a:lnTo>
                    <a:pt x="88" y="92"/>
                  </a:lnTo>
                  <a:lnTo>
                    <a:pt x="90" y="84"/>
                  </a:lnTo>
                  <a:lnTo>
                    <a:pt x="92" y="75"/>
                  </a:lnTo>
                  <a:lnTo>
                    <a:pt x="94" y="67"/>
                  </a:lnTo>
                  <a:lnTo>
                    <a:pt x="96" y="59"/>
                  </a:lnTo>
                  <a:lnTo>
                    <a:pt x="98" y="51"/>
                  </a:lnTo>
                  <a:lnTo>
                    <a:pt x="100" y="42"/>
                  </a:lnTo>
                  <a:lnTo>
                    <a:pt x="102" y="34"/>
                  </a:lnTo>
                  <a:lnTo>
                    <a:pt x="104" y="26"/>
                  </a:lnTo>
                  <a:lnTo>
                    <a:pt x="106" y="17"/>
                  </a:lnTo>
                  <a:lnTo>
                    <a:pt x="108" y="8"/>
                  </a:lnTo>
                  <a:lnTo>
                    <a:pt x="110" y="0"/>
                  </a:lnTo>
                </a:path>
              </a:pathLst>
            </a:custGeom>
            <a:noFill/>
            <a:ln w="28575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pSp>
          <p:nvGrpSpPr>
            <p:cNvPr id="10" name="Group 250">
              <a:extLst>
                <a:ext uri="{FF2B5EF4-FFF2-40B4-BE49-F238E27FC236}">
                  <a16:creationId xmlns:a16="http://schemas.microsoft.com/office/drawing/2014/main" id="{9B475AFF-7944-4AFB-9410-4DA35FC302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05185" y="1290885"/>
              <a:ext cx="628650" cy="2570163"/>
              <a:chOff x="803275" y="1292225"/>
              <a:chExt cx="628650" cy="2570163"/>
            </a:xfrm>
          </p:grpSpPr>
          <p:sp>
            <p:nvSpPr>
              <p:cNvPr id="11" name="Freeform 242">
                <a:extLst>
                  <a:ext uri="{FF2B5EF4-FFF2-40B4-BE49-F238E27FC236}">
                    <a16:creationId xmlns:a16="http://schemas.microsoft.com/office/drawing/2014/main" id="{B1CD87AD-CFA1-4388-A3E7-ED55424B78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3275" y="1292225"/>
                <a:ext cx="69850" cy="339725"/>
              </a:xfrm>
              <a:custGeom>
                <a:avLst/>
                <a:gdLst>
                  <a:gd name="T0" fmla="*/ 2147483647 w 12"/>
                  <a:gd name="T1" fmla="*/ 2147483647 h 51"/>
                  <a:gd name="T2" fmla="*/ 2147483647 w 12"/>
                  <a:gd name="T3" fmla="*/ 2147483647 h 51"/>
                  <a:gd name="T4" fmla="*/ 2147483647 w 12"/>
                  <a:gd name="T5" fmla="*/ 2147483647 h 51"/>
                  <a:gd name="T6" fmla="*/ 2147483647 w 12"/>
                  <a:gd name="T7" fmla="*/ 2147483647 h 51"/>
                  <a:gd name="T8" fmla="*/ 2147483647 w 12"/>
                  <a:gd name="T9" fmla="*/ 2147483647 h 51"/>
                  <a:gd name="T10" fmla="*/ 2147483647 w 12"/>
                  <a:gd name="T11" fmla="*/ 2147483647 h 51"/>
                  <a:gd name="T12" fmla="*/ 0 w 12"/>
                  <a:gd name="T13" fmla="*/ 0 h 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"/>
                  <a:gd name="T22" fmla="*/ 0 h 51"/>
                  <a:gd name="T23" fmla="*/ 12 w 12"/>
                  <a:gd name="T24" fmla="*/ 51 h 5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" h="51">
                    <a:moveTo>
                      <a:pt x="12" y="51"/>
                    </a:moveTo>
                    <a:lnTo>
                      <a:pt x="10" y="43"/>
                    </a:lnTo>
                    <a:lnTo>
                      <a:pt x="8" y="35"/>
                    </a:lnTo>
                    <a:lnTo>
                      <a:pt x="6" y="26"/>
                    </a:lnTo>
                    <a:lnTo>
                      <a:pt x="4" y="18"/>
                    </a:lnTo>
                    <a:lnTo>
                      <a:pt x="2" y="9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" name="Freeform 243">
                <a:extLst>
                  <a:ext uri="{FF2B5EF4-FFF2-40B4-BE49-F238E27FC236}">
                    <a16:creationId xmlns:a16="http://schemas.microsoft.com/office/drawing/2014/main" id="{E541130F-1F62-4DAD-8E74-C41845A038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631950"/>
                <a:ext cx="558800" cy="2230438"/>
              </a:xfrm>
              <a:custGeom>
                <a:avLst/>
                <a:gdLst>
                  <a:gd name="T0" fmla="*/ 0 w 97"/>
                  <a:gd name="T1" fmla="*/ 0 h 334"/>
                  <a:gd name="T2" fmla="*/ 2147483647 w 97"/>
                  <a:gd name="T3" fmla="*/ 2147483647 h 334"/>
                  <a:gd name="T4" fmla="*/ 2147483647 w 97"/>
                  <a:gd name="T5" fmla="*/ 2147483647 h 334"/>
                  <a:gd name="T6" fmla="*/ 2147483647 w 97"/>
                  <a:gd name="T7" fmla="*/ 2147483647 h 334"/>
                  <a:gd name="T8" fmla="*/ 2147483647 w 97"/>
                  <a:gd name="T9" fmla="*/ 2147483647 h 334"/>
                  <a:gd name="T10" fmla="*/ 2147483647 w 97"/>
                  <a:gd name="T11" fmla="*/ 2147483647 h 334"/>
                  <a:gd name="T12" fmla="*/ 2147483647 w 97"/>
                  <a:gd name="T13" fmla="*/ 2147483647 h 334"/>
                  <a:gd name="T14" fmla="*/ 2147483647 w 97"/>
                  <a:gd name="T15" fmla="*/ 2147483647 h 334"/>
                  <a:gd name="T16" fmla="*/ 2147483647 w 97"/>
                  <a:gd name="T17" fmla="*/ 2147483647 h 334"/>
                  <a:gd name="T18" fmla="*/ 2147483647 w 97"/>
                  <a:gd name="T19" fmla="*/ 2147483647 h 334"/>
                  <a:gd name="T20" fmla="*/ 2147483647 w 97"/>
                  <a:gd name="T21" fmla="*/ 2147483647 h 334"/>
                  <a:gd name="T22" fmla="*/ 2147483647 w 97"/>
                  <a:gd name="T23" fmla="*/ 2147483647 h 334"/>
                  <a:gd name="T24" fmla="*/ 2147483647 w 97"/>
                  <a:gd name="T25" fmla="*/ 2147483647 h 334"/>
                  <a:gd name="T26" fmla="*/ 2147483647 w 97"/>
                  <a:gd name="T27" fmla="*/ 2147483647 h 334"/>
                  <a:gd name="T28" fmla="*/ 2147483647 w 97"/>
                  <a:gd name="T29" fmla="*/ 2147483647 h 334"/>
                  <a:gd name="T30" fmla="*/ 2147483647 w 97"/>
                  <a:gd name="T31" fmla="*/ 2147483647 h 334"/>
                  <a:gd name="T32" fmla="*/ 2147483647 w 97"/>
                  <a:gd name="T33" fmla="*/ 2147483647 h 334"/>
                  <a:gd name="T34" fmla="*/ 2147483647 w 97"/>
                  <a:gd name="T35" fmla="*/ 2147483647 h 334"/>
                  <a:gd name="T36" fmla="*/ 2147483647 w 97"/>
                  <a:gd name="T37" fmla="*/ 2147483647 h 334"/>
                  <a:gd name="T38" fmla="*/ 2147483647 w 97"/>
                  <a:gd name="T39" fmla="*/ 2147483647 h 334"/>
                  <a:gd name="T40" fmla="*/ 2147483647 w 97"/>
                  <a:gd name="T41" fmla="*/ 2147483647 h 334"/>
                  <a:gd name="T42" fmla="*/ 2147483647 w 97"/>
                  <a:gd name="T43" fmla="*/ 2147483647 h 334"/>
                  <a:gd name="T44" fmla="*/ 2147483647 w 97"/>
                  <a:gd name="T45" fmla="*/ 2147483647 h 334"/>
                  <a:gd name="T46" fmla="*/ 2147483647 w 97"/>
                  <a:gd name="T47" fmla="*/ 2147483647 h 334"/>
                  <a:gd name="T48" fmla="*/ 2147483647 w 97"/>
                  <a:gd name="T49" fmla="*/ 2147483647 h 334"/>
                  <a:gd name="T50" fmla="*/ 2147483647 w 97"/>
                  <a:gd name="T51" fmla="*/ 2147483647 h 334"/>
                  <a:gd name="T52" fmla="*/ 2147483647 w 97"/>
                  <a:gd name="T53" fmla="*/ 2147483647 h 334"/>
                  <a:gd name="T54" fmla="*/ 2147483647 w 97"/>
                  <a:gd name="T55" fmla="*/ 2147483647 h 334"/>
                  <a:gd name="T56" fmla="*/ 2147483647 w 97"/>
                  <a:gd name="T57" fmla="*/ 2147483647 h 334"/>
                  <a:gd name="T58" fmla="*/ 2147483647 w 97"/>
                  <a:gd name="T59" fmla="*/ 2147483647 h 334"/>
                  <a:gd name="T60" fmla="*/ 2147483647 w 97"/>
                  <a:gd name="T61" fmla="*/ 2147483647 h 334"/>
                  <a:gd name="T62" fmla="*/ 2147483647 w 97"/>
                  <a:gd name="T63" fmla="*/ 2147483647 h 334"/>
                  <a:gd name="T64" fmla="*/ 2147483647 w 97"/>
                  <a:gd name="T65" fmla="*/ 2147483647 h 334"/>
                  <a:gd name="T66" fmla="*/ 2147483647 w 97"/>
                  <a:gd name="T67" fmla="*/ 2147483647 h 334"/>
                  <a:gd name="T68" fmla="*/ 2147483647 w 97"/>
                  <a:gd name="T69" fmla="*/ 2147483647 h 334"/>
                  <a:gd name="T70" fmla="*/ 2147483647 w 97"/>
                  <a:gd name="T71" fmla="*/ 2147483647 h 334"/>
                  <a:gd name="T72" fmla="*/ 2147483647 w 97"/>
                  <a:gd name="T73" fmla="*/ 2147483647 h 334"/>
                  <a:gd name="T74" fmla="*/ 2147483647 w 97"/>
                  <a:gd name="T75" fmla="*/ 2147483647 h 334"/>
                  <a:gd name="T76" fmla="*/ 2147483647 w 97"/>
                  <a:gd name="T77" fmla="*/ 2147483647 h 334"/>
                  <a:gd name="T78" fmla="*/ 2147483647 w 97"/>
                  <a:gd name="T79" fmla="*/ 2147483647 h 334"/>
                  <a:gd name="T80" fmla="*/ 2147483647 w 97"/>
                  <a:gd name="T81" fmla="*/ 2147483647 h 334"/>
                  <a:gd name="T82" fmla="*/ 2147483647 w 97"/>
                  <a:gd name="T83" fmla="*/ 2147483647 h 334"/>
                  <a:gd name="T84" fmla="*/ 2147483647 w 97"/>
                  <a:gd name="T85" fmla="*/ 2147483647 h 334"/>
                  <a:gd name="T86" fmla="*/ 2147483647 w 97"/>
                  <a:gd name="T87" fmla="*/ 2147483647 h 334"/>
                  <a:gd name="T88" fmla="*/ 2147483647 w 97"/>
                  <a:gd name="T89" fmla="*/ 2147483647 h 334"/>
                  <a:gd name="T90" fmla="*/ 2147483647 w 97"/>
                  <a:gd name="T91" fmla="*/ 2147483647 h 334"/>
                  <a:gd name="T92" fmla="*/ 2147483647 w 97"/>
                  <a:gd name="T93" fmla="*/ 2147483647 h 334"/>
                  <a:gd name="T94" fmla="*/ 2147483647 w 97"/>
                  <a:gd name="T95" fmla="*/ 2147483647 h 334"/>
                  <a:gd name="T96" fmla="*/ 2147483647 w 97"/>
                  <a:gd name="T97" fmla="*/ 2147483647 h 334"/>
                  <a:gd name="T98" fmla="*/ 2147483647 w 97"/>
                  <a:gd name="T99" fmla="*/ 2147483647 h 334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97"/>
                  <a:gd name="T151" fmla="*/ 0 h 334"/>
                  <a:gd name="T152" fmla="*/ 97 w 97"/>
                  <a:gd name="T153" fmla="*/ 334 h 334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97" h="334">
                    <a:moveTo>
                      <a:pt x="0" y="0"/>
                    </a:moveTo>
                    <a:lnTo>
                      <a:pt x="2" y="9"/>
                    </a:lnTo>
                    <a:lnTo>
                      <a:pt x="4" y="17"/>
                    </a:lnTo>
                    <a:lnTo>
                      <a:pt x="6" y="25"/>
                    </a:lnTo>
                    <a:lnTo>
                      <a:pt x="8" y="33"/>
                    </a:lnTo>
                    <a:lnTo>
                      <a:pt x="10" y="41"/>
                    </a:lnTo>
                    <a:lnTo>
                      <a:pt x="12" y="49"/>
                    </a:lnTo>
                    <a:lnTo>
                      <a:pt x="14" y="57"/>
                    </a:lnTo>
                    <a:lnTo>
                      <a:pt x="16" y="65"/>
                    </a:lnTo>
                    <a:lnTo>
                      <a:pt x="18" y="73"/>
                    </a:lnTo>
                    <a:lnTo>
                      <a:pt x="20" y="80"/>
                    </a:lnTo>
                    <a:lnTo>
                      <a:pt x="22" y="88"/>
                    </a:lnTo>
                    <a:lnTo>
                      <a:pt x="24" y="96"/>
                    </a:lnTo>
                    <a:lnTo>
                      <a:pt x="26" y="103"/>
                    </a:lnTo>
                    <a:lnTo>
                      <a:pt x="28" y="111"/>
                    </a:lnTo>
                    <a:lnTo>
                      <a:pt x="30" y="118"/>
                    </a:lnTo>
                    <a:lnTo>
                      <a:pt x="32" y="125"/>
                    </a:lnTo>
                    <a:lnTo>
                      <a:pt x="34" y="133"/>
                    </a:lnTo>
                    <a:lnTo>
                      <a:pt x="36" y="140"/>
                    </a:lnTo>
                    <a:lnTo>
                      <a:pt x="38" y="147"/>
                    </a:lnTo>
                    <a:lnTo>
                      <a:pt x="40" y="154"/>
                    </a:lnTo>
                    <a:lnTo>
                      <a:pt x="42" y="162"/>
                    </a:lnTo>
                    <a:lnTo>
                      <a:pt x="44" y="169"/>
                    </a:lnTo>
                    <a:lnTo>
                      <a:pt x="46" y="176"/>
                    </a:lnTo>
                    <a:lnTo>
                      <a:pt x="48" y="182"/>
                    </a:lnTo>
                    <a:lnTo>
                      <a:pt x="50" y="189"/>
                    </a:lnTo>
                    <a:lnTo>
                      <a:pt x="52" y="196"/>
                    </a:lnTo>
                    <a:lnTo>
                      <a:pt x="54" y="203"/>
                    </a:lnTo>
                    <a:lnTo>
                      <a:pt x="56" y="210"/>
                    </a:lnTo>
                    <a:lnTo>
                      <a:pt x="58" y="216"/>
                    </a:lnTo>
                    <a:lnTo>
                      <a:pt x="60" y="223"/>
                    </a:lnTo>
                    <a:lnTo>
                      <a:pt x="62" y="229"/>
                    </a:lnTo>
                    <a:lnTo>
                      <a:pt x="64" y="236"/>
                    </a:lnTo>
                    <a:lnTo>
                      <a:pt x="66" y="242"/>
                    </a:lnTo>
                    <a:lnTo>
                      <a:pt x="68" y="248"/>
                    </a:lnTo>
                    <a:lnTo>
                      <a:pt x="70" y="255"/>
                    </a:lnTo>
                    <a:lnTo>
                      <a:pt x="72" y="261"/>
                    </a:lnTo>
                    <a:lnTo>
                      <a:pt x="74" y="267"/>
                    </a:lnTo>
                    <a:lnTo>
                      <a:pt x="76" y="273"/>
                    </a:lnTo>
                    <a:lnTo>
                      <a:pt x="78" y="279"/>
                    </a:lnTo>
                    <a:lnTo>
                      <a:pt x="80" y="285"/>
                    </a:lnTo>
                    <a:lnTo>
                      <a:pt x="82" y="291"/>
                    </a:lnTo>
                    <a:lnTo>
                      <a:pt x="84" y="297"/>
                    </a:lnTo>
                    <a:lnTo>
                      <a:pt x="86" y="303"/>
                    </a:lnTo>
                    <a:lnTo>
                      <a:pt x="88" y="308"/>
                    </a:lnTo>
                    <a:lnTo>
                      <a:pt x="90" y="314"/>
                    </a:lnTo>
                    <a:lnTo>
                      <a:pt x="92" y="320"/>
                    </a:lnTo>
                    <a:lnTo>
                      <a:pt x="94" y="325"/>
                    </a:lnTo>
                    <a:lnTo>
                      <a:pt x="96" y="331"/>
                    </a:lnTo>
                    <a:lnTo>
                      <a:pt x="97" y="334"/>
                    </a:lnTo>
                  </a:path>
                </a:pathLst>
              </a:custGeom>
              <a:noFill/>
              <a:ln w="28575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</p:grp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E8B43C5-71B5-4DA9-93DB-50CEDB1BEB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113340"/>
              </p:ext>
            </p:extLst>
          </p:nvPr>
        </p:nvGraphicFramePr>
        <p:xfrm>
          <a:off x="3092096" y="4153599"/>
          <a:ext cx="135731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228600" progId="Equation.DSMT4">
                  <p:embed/>
                </p:oleObj>
              </mc:Choice>
              <mc:Fallback>
                <p:oleObj name="Equation" r:id="rId6" imgW="63468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E8B43C5-71B5-4DA9-93DB-50CEDB1BEB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92096" y="4153599"/>
                        <a:ext cx="1357312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36FBB51-3A14-4129-BF14-661E05952C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903788"/>
              </p:ext>
            </p:extLst>
          </p:nvPr>
        </p:nvGraphicFramePr>
        <p:xfrm>
          <a:off x="3076396" y="4134107"/>
          <a:ext cx="14668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279360" progId="Equation.DSMT4">
                  <p:embed/>
                </p:oleObj>
              </mc:Choice>
              <mc:Fallback>
                <p:oleObj name="Equation" r:id="rId8" imgW="685800" imgH="2793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36FBB51-3A14-4129-BF14-661E05952C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76396" y="4134107"/>
                        <a:ext cx="146685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DC3F178E-4273-42D5-82C9-73181A098A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9588" y="4055921"/>
            <a:ext cx="2734036" cy="2700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D7C75DE-BA0D-4B5C-96D9-BE0C6BB8AE4A}"/>
              </a:ext>
            </a:extLst>
          </p:cNvPr>
          <p:cNvCxnSpPr>
            <a:cxnSpLocks/>
          </p:cNvCxnSpPr>
          <p:nvPr/>
        </p:nvCxnSpPr>
        <p:spPr>
          <a:xfrm flipH="1">
            <a:off x="5480541" y="4958599"/>
            <a:ext cx="829994" cy="872197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26FB8FC-8B3C-4E5B-8A3E-D33154A4295D}"/>
              </a:ext>
            </a:extLst>
          </p:cNvPr>
          <p:cNvCxnSpPr>
            <a:cxnSpLocks/>
          </p:cNvCxnSpPr>
          <p:nvPr/>
        </p:nvCxnSpPr>
        <p:spPr>
          <a:xfrm>
            <a:off x="6310534" y="4965632"/>
            <a:ext cx="815927" cy="879231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5C9A93E-0CDC-45D3-8EB7-BC719E9EE16F}"/>
              </a:ext>
            </a:extLst>
          </p:cNvPr>
          <p:cNvCxnSpPr>
            <a:cxnSpLocks/>
          </p:cNvCxnSpPr>
          <p:nvPr/>
        </p:nvCxnSpPr>
        <p:spPr>
          <a:xfrm>
            <a:off x="4615377" y="5837828"/>
            <a:ext cx="872197" cy="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8CAB828-2CCD-454D-B5AF-B0AAE46A7B81}"/>
              </a:ext>
            </a:extLst>
          </p:cNvPr>
          <p:cNvCxnSpPr>
            <a:cxnSpLocks/>
          </p:cNvCxnSpPr>
          <p:nvPr/>
        </p:nvCxnSpPr>
        <p:spPr>
          <a:xfrm>
            <a:off x="7119427" y="5837827"/>
            <a:ext cx="246185" cy="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04FD892-F929-4BBB-BF45-DCC2C5C798D0}"/>
              </a:ext>
            </a:extLst>
          </p:cNvPr>
          <p:cNvGrpSpPr/>
          <p:nvPr/>
        </p:nvGrpSpPr>
        <p:grpSpPr>
          <a:xfrm>
            <a:off x="4627100" y="4951565"/>
            <a:ext cx="2745545" cy="454855"/>
            <a:chOff x="3176953" y="1885071"/>
            <a:chExt cx="2745545" cy="454855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DD6A611-464F-4F06-9552-CC94B9CD765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36012" y="1885071"/>
              <a:ext cx="417342" cy="447821"/>
            </a:xfrm>
            <a:prstGeom prst="line">
              <a:avLst/>
            </a:prstGeom>
            <a:ln w="412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12C61AD-AAC6-4EAA-8EDD-699AC72791A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70694" y="1892105"/>
              <a:ext cx="417342" cy="447821"/>
            </a:xfrm>
            <a:prstGeom prst="line">
              <a:avLst/>
            </a:prstGeom>
            <a:ln w="412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8E6F555-574A-472D-9D39-CE38F47F81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860386" y="1892105"/>
              <a:ext cx="417342" cy="447821"/>
            </a:xfrm>
            <a:prstGeom prst="line">
              <a:avLst/>
            </a:prstGeom>
            <a:ln w="412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03AEC4B-55A8-4A73-AE6D-3AC75DF83D5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42114" y="1889761"/>
              <a:ext cx="417342" cy="447821"/>
            </a:xfrm>
            <a:prstGeom prst="line">
              <a:avLst/>
            </a:prstGeom>
            <a:ln w="412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FD54DC9-1D72-4FF3-B251-41EDA2B2A1A7}"/>
                </a:ext>
              </a:extLst>
            </p:cNvPr>
            <p:cNvCxnSpPr>
              <a:cxnSpLocks/>
            </p:cNvCxnSpPr>
            <p:nvPr/>
          </p:nvCxnSpPr>
          <p:spPr>
            <a:xfrm>
              <a:off x="3176953" y="1896793"/>
              <a:ext cx="872197" cy="0"/>
            </a:xfrm>
            <a:prstGeom prst="line">
              <a:avLst/>
            </a:prstGeom>
            <a:ln w="412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95B33FA-76BD-4E4A-8DC5-AA2F8FD7C11B}"/>
                </a:ext>
              </a:extLst>
            </p:cNvPr>
            <p:cNvCxnSpPr>
              <a:cxnSpLocks/>
            </p:cNvCxnSpPr>
            <p:nvPr/>
          </p:nvCxnSpPr>
          <p:spPr>
            <a:xfrm>
              <a:off x="5692726" y="1908516"/>
              <a:ext cx="229772" cy="0"/>
            </a:xfrm>
            <a:prstGeom prst="line">
              <a:avLst/>
            </a:prstGeom>
            <a:ln w="412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086D6AB-8ED0-42F9-B8D8-6A29FFE9ED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129713"/>
              </p:ext>
            </p:extLst>
          </p:nvPr>
        </p:nvGraphicFramePr>
        <p:xfrm>
          <a:off x="7421563" y="4035425"/>
          <a:ext cx="13017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09480" imgH="253800" progId="Equation.DSMT4">
                  <p:embed/>
                </p:oleObj>
              </mc:Choice>
              <mc:Fallback>
                <p:oleObj name="Equation" r:id="rId10" imgW="609480" imgH="2538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086D6AB-8ED0-42F9-B8D8-6A29FFE9ED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421563" y="4035425"/>
                        <a:ext cx="1301750" cy="544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9F5E23AD-3DB0-43C6-8A54-6BB2B917AB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5448993"/>
              </p:ext>
            </p:extLst>
          </p:nvPr>
        </p:nvGraphicFramePr>
        <p:xfrm>
          <a:off x="7407597" y="4560292"/>
          <a:ext cx="14128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279360" progId="Equation.DSMT4">
                  <p:embed/>
                </p:oleObj>
              </mc:Choice>
              <mc:Fallback>
                <p:oleObj name="Equation" r:id="rId12" imgW="660240" imgH="27936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9F5E23AD-3DB0-43C6-8A54-6BB2B917AB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407597" y="4560292"/>
                        <a:ext cx="1412875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0276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BEBF3-77B9-4939-B132-1443B70DF62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784976" cy="432048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Indicate the restrictions on the input and output values for each of the equations below: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Ex: Given the two equations, is there are difference in the restrictions of the output values? Explain: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E9B841E-3C64-49D3-BB5A-B4872B4326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357433"/>
              </p:ext>
            </p:extLst>
          </p:nvPr>
        </p:nvGraphicFramePr>
        <p:xfrm>
          <a:off x="323528" y="908720"/>
          <a:ext cx="1584176" cy="68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960" imgH="431640" progId="Equation.DSMT4">
                  <p:embed/>
                </p:oleObj>
              </mc:Choice>
              <mc:Fallback>
                <p:oleObj name="Equation" r:id="rId3" imgW="100296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E9B841E-3C64-49D3-BB5A-B4872B4326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908720"/>
                        <a:ext cx="1584176" cy="682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39F9055-5A19-4F1E-A195-F739D6DF22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579135"/>
              </p:ext>
            </p:extLst>
          </p:nvPr>
        </p:nvGraphicFramePr>
        <p:xfrm>
          <a:off x="3331394" y="1047750"/>
          <a:ext cx="174466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04840" imgH="253800" progId="Equation.DSMT4">
                  <p:embed/>
                </p:oleObj>
              </mc:Choice>
              <mc:Fallback>
                <p:oleObj name="Equation" r:id="rId5" imgW="11048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39F9055-5A19-4F1E-A195-F739D6DF22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31394" y="1047750"/>
                        <a:ext cx="1744662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60E88E1-A01F-4A2D-B7D7-41AD789EE9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187319"/>
              </p:ext>
            </p:extLst>
          </p:nvPr>
        </p:nvGraphicFramePr>
        <p:xfrm>
          <a:off x="6369322" y="1031875"/>
          <a:ext cx="144303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14400" imgH="279360" progId="Equation.DSMT4">
                  <p:embed/>
                </p:oleObj>
              </mc:Choice>
              <mc:Fallback>
                <p:oleObj name="Equation" r:id="rId7" imgW="9144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60E88E1-A01F-4A2D-B7D7-41AD789EE9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69322" y="1031875"/>
                        <a:ext cx="1443038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5DDCD9D-0702-4B5D-91B3-186B359A45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395887"/>
              </p:ext>
            </p:extLst>
          </p:nvPr>
        </p:nvGraphicFramePr>
        <p:xfrm>
          <a:off x="944886" y="3231664"/>
          <a:ext cx="19256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18960" imgH="330120" progId="Equation.DSMT4">
                  <p:embed/>
                </p:oleObj>
              </mc:Choice>
              <mc:Fallback>
                <p:oleObj name="Equation" r:id="rId9" imgW="1218960" imgH="3301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5DDCD9D-0702-4B5D-91B3-186B359A45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44886" y="3231664"/>
                        <a:ext cx="19256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292137D-27E0-47D1-9AC8-165FB3FF72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47266"/>
              </p:ext>
            </p:extLst>
          </p:nvPr>
        </p:nvGraphicFramePr>
        <p:xfrm>
          <a:off x="5148064" y="3212976"/>
          <a:ext cx="1925638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18960" imgH="330120" progId="Equation.DSMT4">
                  <p:embed/>
                </p:oleObj>
              </mc:Choice>
              <mc:Fallback>
                <p:oleObj name="Equation" r:id="rId11" imgW="1218960" imgH="33012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292137D-27E0-47D1-9AC8-165FB3FF72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148064" y="3212976"/>
                        <a:ext cx="1925638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D7D41689-2398-463A-B757-F46E954F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92" y="4456452"/>
            <a:ext cx="8856984" cy="433402"/>
          </a:xfrm>
        </p:spPr>
        <p:txBody>
          <a:bodyPr>
            <a:noAutofit/>
          </a:bodyPr>
          <a:lstStyle/>
          <a:p>
            <a:r>
              <a:rPr lang="en-CA" sz="2300" dirty="0"/>
              <a:t>Which of the following equations has the same graph as: 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F15CCB3-B8C8-4D55-84E2-D61F041420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922240"/>
              </p:ext>
            </p:extLst>
          </p:nvPr>
        </p:nvGraphicFramePr>
        <p:xfrm>
          <a:off x="3341752" y="4896637"/>
          <a:ext cx="1379810" cy="67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22080" imgH="304560" progId="Equation.DSMT4">
                  <p:embed/>
                </p:oleObj>
              </mc:Choice>
              <mc:Fallback>
                <p:oleObj name="Equation" r:id="rId13" imgW="622080" imgH="3045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F15CCB3-B8C8-4D55-84E2-D61F041420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341752" y="4896637"/>
                        <a:ext cx="1379810" cy="675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D61C3FE-29EF-4991-9909-7A503DDE04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016676"/>
              </p:ext>
            </p:extLst>
          </p:nvPr>
        </p:nvGraphicFramePr>
        <p:xfrm>
          <a:off x="318847" y="5690036"/>
          <a:ext cx="1392305" cy="456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241200" progId="Equation.DSMT4">
                  <p:embed/>
                </p:oleObj>
              </mc:Choice>
              <mc:Fallback>
                <p:oleObj name="Equation" r:id="rId15" imgW="736560" imgH="241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D61C3FE-29EF-4991-9909-7A503DDE04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18847" y="5690036"/>
                        <a:ext cx="1392305" cy="4564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F5685A9-923D-4D64-9796-8648E6D255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393289"/>
              </p:ext>
            </p:extLst>
          </p:nvPr>
        </p:nvGraphicFramePr>
        <p:xfrm>
          <a:off x="2098262" y="5691791"/>
          <a:ext cx="1512845" cy="576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99920" imgH="304560" progId="Equation.DSMT4">
                  <p:embed/>
                </p:oleObj>
              </mc:Choice>
              <mc:Fallback>
                <p:oleObj name="Equation" r:id="rId17" imgW="799920" imgH="3045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F5685A9-923D-4D64-9796-8648E6D255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098262" y="5691791"/>
                        <a:ext cx="1512845" cy="5769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06198AB-112E-45B9-9EA1-F62DACF086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390094"/>
              </p:ext>
            </p:extLst>
          </p:nvPr>
        </p:nvGraphicFramePr>
        <p:xfrm>
          <a:off x="3978865" y="5730386"/>
          <a:ext cx="1080797" cy="433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71320" imgH="228600" progId="Equation.DSMT4">
                  <p:embed/>
                </p:oleObj>
              </mc:Choice>
              <mc:Fallback>
                <p:oleObj name="Equation" r:id="rId19" imgW="57132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06198AB-112E-45B9-9EA1-F62DACF086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978865" y="5730386"/>
                        <a:ext cx="1080797" cy="433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C0440D97-9942-40A6-9376-4713F20EE1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361279"/>
              </p:ext>
            </p:extLst>
          </p:nvPr>
        </p:nvGraphicFramePr>
        <p:xfrm>
          <a:off x="5388839" y="5741898"/>
          <a:ext cx="1296144" cy="433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85800" imgH="228600" progId="Equation.DSMT4">
                  <p:embed/>
                </p:oleObj>
              </mc:Choice>
              <mc:Fallback>
                <p:oleObj name="Equation" r:id="rId21" imgW="6858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C0440D97-9942-40A6-9376-4713F20EE1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388839" y="5741898"/>
                        <a:ext cx="1296144" cy="433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1C5F68D2-19AB-42FD-8540-6CC24A1530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862178"/>
              </p:ext>
            </p:extLst>
          </p:nvPr>
        </p:nvGraphicFramePr>
        <p:xfrm>
          <a:off x="7014160" y="5693100"/>
          <a:ext cx="1199982" cy="457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34680" imgH="241200" progId="Equation.DSMT4">
                  <p:embed/>
                </p:oleObj>
              </mc:Choice>
              <mc:Fallback>
                <p:oleObj name="Equation" r:id="rId23" imgW="634680" imgH="2412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1C5F68D2-19AB-42FD-8540-6CC24A1530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014160" y="5693100"/>
                        <a:ext cx="1199982" cy="457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522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0EF5AA4-0310-456D-9B64-BAB14E2D3DD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784976" cy="165618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Indicate the restrictions on the input and output values for each of the equations below: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26E99F3-CFD1-41DC-8E6E-A7FCC35F36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9104550"/>
              </p:ext>
            </p:extLst>
          </p:nvPr>
        </p:nvGraphicFramePr>
        <p:xfrm>
          <a:off x="323528" y="908720"/>
          <a:ext cx="1584176" cy="68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960" imgH="431640" progId="Equation.DSMT4">
                  <p:embed/>
                </p:oleObj>
              </mc:Choice>
              <mc:Fallback>
                <p:oleObj name="Equation" r:id="rId3" imgW="100296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26E99F3-CFD1-41DC-8E6E-A7FCC35F36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908720"/>
                        <a:ext cx="1584176" cy="682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5262563-EEC2-45E1-9A86-D1E46AC105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789884"/>
              </p:ext>
            </p:extLst>
          </p:nvPr>
        </p:nvGraphicFramePr>
        <p:xfrm>
          <a:off x="3331394" y="1047750"/>
          <a:ext cx="174466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04840" imgH="253800" progId="Equation.DSMT4">
                  <p:embed/>
                </p:oleObj>
              </mc:Choice>
              <mc:Fallback>
                <p:oleObj name="Equation" r:id="rId5" imgW="110484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5262563-EEC2-45E1-9A86-D1E46AC105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31394" y="1047750"/>
                        <a:ext cx="1744662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8417485-F519-4782-8F38-78A0316EA4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563124"/>
              </p:ext>
            </p:extLst>
          </p:nvPr>
        </p:nvGraphicFramePr>
        <p:xfrm>
          <a:off x="6369322" y="1031875"/>
          <a:ext cx="144303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14400" imgH="279360" progId="Equation.DSMT4">
                  <p:embed/>
                </p:oleObj>
              </mc:Choice>
              <mc:Fallback>
                <p:oleObj name="Equation" r:id="rId7" imgW="91440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8417485-F519-4782-8F38-78A0316EA4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69322" y="1031875"/>
                        <a:ext cx="1443038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084D4E98-0D69-41FA-A7EB-64C7AF552FA3}"/>
              </a:ext>
            </a:extLst>
          </p:cNvPr>
          <p:cNvSpPr txBox="1"/>
          <p:nvPr/>
        </p:nvSpPr>
        <p:spPr>
          <a:xfrm>
            <a:off x="107504" y="1644394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inside equation is a linear function.  Taking the Abs of the linear eq creates a V-shaped graph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9EFF49-CC86-4BF1-AC40-AC9692571C64}"/>
              </a:ext>
            </a:extLst>
          </p:cNvPr>
          <p:cNvSpPr txBox="1"/>
          <p:nvPr/>
        </p:nvSpPr>
        <p:spPr>
          <a:xfrm>
            <a:off x="110208" y="2898147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INPUT values: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No restriction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8FA03F-7D2E-4CB0-972A-D70DAAADA59F}"/>
              </a:ext>
            </a:extLst>
          </p:cNvPr>
          <p:cNvSpPr txBox="1"/>
          <p:nvPr/>
        </p:nvSpPr>
        <p:spPr>
          <a:xfrm>
            <a:off x="2987824" y="2230343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This is a V-shaped graph, but with the minus one outside, it will reduce all output values by 1.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539EF0-2D32-4E55-AF02-D2D4BE3F5A78}"/>
              </a:ext>
            </a:extLst>
          </p:cNvPr>
          <p:cNvSpPr txBox="1"/>
          <p:nvPr/>
        </p:nvSpPr>
        <p:spPr>
          <a:xfrm>
            <a:off x="107504" y="4618084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OUTPUT values: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All output values are positive, so greater or equal to zero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D1056B-96DF-4985-866B-A19981B68BC0}"/>
              </a:ext>
            </a:extLst>
          </p:cNvPr>
          <p:cNvSpPr txBox="1"/>
          <p:nvPr/>
        </p:nvSpPr>
        <p:spPr>
          <a:xfrm>
            <a:off x="3072199" y="1567903"/>
            <a:ext cx="1859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INPUT values: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No restriction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FFD82EC-45EB-4097-A4BA-12122C202606}"/>
              </a:ext>
            </a:extLst>
          </p:cNvPr>
          <p:cNvSpPr txBox="1"/>
          <p:nvPr/>
        </p:nvSpPr>
        <p:spPr>
          <a:xfrm>
            <a:off x="62817" y="3627610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it’s an V-shaped graph, all output values will be positive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810605-7CD4-4EC1-8EF3-2F615F57B3F1}"/>
              </a:ext>
            </a:extLst>
          </p:cNvPr>
          <p:cNvSpPr txBox="1"/>
          <p:nvPr/>
        </p:nvSpPr>
        <p:spPr>
          <a:xfrm>
            <a:off x="2994154" y="3498311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OUTPUT values: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All output values are greater or equal to -1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A817C4-EC81-4F86-93AB-32BED6D03C27}"/>
              </a:ext>
            </a:extLst>
          </p:cNvPr>
          <p:cNvSpPr txBox="1"/>
          <p:nvPr/>
        </p:nvSpPr>
        <p:spPr>
          <a:xfrm>
            <a:off x="5964886" y="1474788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INPUT values: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No restriction, a parabola will have no restriction on input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BC0FED-CF78-44B7-B796-FE92F5CA35EF}"/>
              </a:ext>
            </a:extLst>
          </p:cNvPr>
          <p:cNvSpPr txBox="1"/>
          <p:nvPr/>
        </p:nvSpPr>
        <p:spPr>
          <a:xfrm>
            <a:off x="5946482" y="2688059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Output values of this parabola is 3 or greater. 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That means the ABS will not affect the output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DAACC6-6C3D-4CCB-9318-E8C8FFE6B4B2}"/>
              </a:ext>
            </a:extLst>
          </p:cNvPr>
          <p:cNvSpPr txBox="1"/>
          <p:nvPr/>
        </p:nvSpPr>
        <p:spPr>
          <a:xfrm>
            <a:off x="5991761" y="3959976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OUTPUT values: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All output values are greater or equal to 3</a:t>
            </a:r>
          </a:p>
        </p:txBody>
      </p:sp>
    </p:spTree>
    <p:extLst>
      <p:ext uri="{BB962C8B-B14F-4D97-AF65-F5344CB8AC3E}">
        <p14:creationId xmlns:p14="http://schemas.microsoft.com/office/powerpoint/2010/main" val="353381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24230-2B48-424A-AC16-76BD09FA35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784976" cy="100811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Given the two equations, is there are difference in the restrictions of the output values? Explain: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768BE1D-CDD2-4FCD-8FF3-81A7569145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447536"/>
              </p:ext>
            </p:extLst>
          </p:nvPr>
        </p:nvGraphicFramePr>
        <p:xfrm>
          <a:off x="1115616" y="980728"/>
          <a:ext cx="19256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18960" imgH="330120" progId="Equation.DSMT4">
                  <p:embed/>
                </p:oleObj>
              </mc:Choice>
              <mc:Fallback>
                <p:oleObj name="Equation" r:id="rId3" imgW="1218960" imgH="3301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768BE1D-CDD2-4FCD-8FF3-81A7569145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5616" y="980728"/>
                        <a:ext cx="19256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BFCE63B-85EF-4D6D-B5E3-64581B9D75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10353"/>
              </p:ext>
            </p:extLst>
          </p:nvPr>
        </p:nvGraphicFramePr>
        <p:xfrm>
          <a:off x="5318794" y="962040"/>
          <a:ext cx="1925638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18960" imgH="330120" progId="Equation.DSMT4">
                  <p:embed/>
                </p:oleObj>
              </mc:Choice>
              <mc:Fallback>
                <p:oleObj name="Equation" r:id="rId5" imgW="1218960" imgH="3301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BFCE63B-85EF-4D6D-B5E3-64581B9D75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18794" y="962040"/>
                        <a:ext cx="1925638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7AB8AD7-5F40-400F-8349-F4CC8C2E8C75}"/>
              </a:ext>
            </a:extLst>
          </p:cNvPr>
          <p:cNvSpPr txBox="1"/>
          <p:nvPr/>
        </p:nvSpPr>
        <p:spPr>
          <a:xfrm>
            <a:off x="206477" y="162880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All output values are positive: Greater or equal to zero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52352A-E397-408C-AB88-EF5C670F0800}"/>
              </a:ext>
            </a:extLst>
          </p:cNvPr>
          <p:cNvSpPr txBox="1"/>
          <p:nvPr/>
        </p:nvSpPr>
        <p:spPr>
          <a:xfrm>
            <a:off x="4788024" y="1628799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minus 4 is taken outside of the Abs function.  SO all output values are subtracted by 4.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CF6F50-6DAA-446D-BB94-8D918BD869FF}"/>
              </a:ext>
            </a:extLst>
          </p:cNvPr>
          <p:cNvSpPr txBox="1"/>
          <p:nvPr/>
        </p:nvSpPr>
        <p:spPr>
          <a:xfrm>
            <a:off x="4788024" y="2685732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All output values  Greater or equal to -4</a:t>
            </a:r>
          </a:p>
        </p:txBody>
      </p:sp>
    </p:spTree>
    <p:extLst>
      <p:ext uri="{BB962C8B-B14F-4D97-AF65-F5344CB8AC3E}">
        <p14:creationId xmlns:p14="http://schemas.microsoft.com/office/powerpoint/2010/main" val="427325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FA389-7881-4AC4-8C50-430D520FF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516" y="116632"/>
            <a:ext cx="8712968" cy="418058"/>
          </a:xfrm>
        </p:spPr>
        <p:txBody>
          <a:bodyPr>
            <a:noAutofit/>
          </a:bodyPr>
          <a:lstStyle/>
          <a:p>
            <a:r>
              <a:rPr lang="en-CA" sz="2500" dirty="0"/>
              <a:t>Transformation Functions) iii Inverse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056C61-B2A7-47EF-8FEB-086B541F166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15516" y="534690"/>
                <a:ext cx="8604956" cy="2678285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CA" sz="2200" dirty="0"/>
                  <a:t>An inverse function will take every point then switch the “x” and “y” coordinates </a:t>
                </a:r>
                <a:r>
                  <a:rPr lang="en-CA" sz="2200" dirty="0">
                    <a:sym typeface="Wingdings" panose="05000000000000000000" pitchFamily="2" charset="2"/>
                  </a:rPr>
                  <a:t> reflection over the line </a:t>
                </a:r>
                <a14:m>
                  <m:oMath xmlns:m="http://schemas.openxmlformats.org/officeDocument/2006/math">
                    <m:r>
                      <a:rPr lang="en-CA" sz="2200" b="0" i="0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   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</m:oMath>
                </a14:m>
                <a:endParaRPr lang="en-CA" sz="2200" dirty="0"/>
              </a:p>
              <a:p>
                <a:r>
                  <a:rPr lang="en-CA" sz="2200" dirty="0"/>
                  <a:t>There are two notations for inverse functions:</a:t>
                </a:r>
                <a:br>
                  <a:rPr lang="en-CA" sz="2200" dirty="0"/>
                </a:br>
                <a:br>
                  <a:rPr lang="en-CA" sz="2200" dirty="0"/>
                </a:br>
                <a:endParaRPr lang="en-CA" sz="2200" dirty="0"/>
              </a:p>
              <a:p>
                <a:r>
                  <a:rPr lang="en-CA" sz="2200" dirty="0"/>
                  <a:t>When you take a graph and convert it to it’s inverse function, every pair of coordinates will have their “x” and “y” coordinates switched.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056C61-B2A7-47EF-8FEB-086B541F16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15516" y="534690"/>
                <a:ext cx="8604956" cy="2678285"/>
              </a:xfrm>
              <a:blipFill>
                <a:blip r:embed="rId4"/>
                <a:stretch>
                  <a:fillRect l="-212" t="-2733" r="-1771" b="-387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F33F17A2-F48F-4996-BE2E-C8E71E76EF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269121"/>
              </p:ext>
            </p:extLst>
          </p:nvPr>
        </p:nvGraphicFramePr>
        <p:xfrm>
          <a:off x="2068961" y="1622053"/>
          <a:ext cx="1541236" cy="52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364" imgH="266584" progId="Equation.DSMT4">
                  <p:embed/>
                </p:oleObj>
              </mc:Choice>
              <mc:Fallback>
                <p:oleObj name="Equation" r:id="rId5" imgW="774364" imgH="266584" progId="Equation.DSMT4">
                  <p:embed/>
                  <p:pic>
                    <p:nvPicPr>
                      <p:cNvPr id="26" name="Object 2">
                        <a:extLst>
                          <a:ext uri="{FF2B5EF4-FFF2-40B4-BE49-F238E27FC236}">
                            <a16:creationId xmlns:a16="http://schemas.microsoft.com/office/drawing/2014/main" id="{F33F17A2-F48F-4996-BE2E-C8E71E76EF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961" y="1622053"/>
                        <a:ext cx="1541236" cy="529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4E059D29-1B33-4669-A0CE-5FAEC1268E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8209" y="1694443"/>
          <a:ext cx="1707581" cy="488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88840" imgH="253800" progId="Equation.DSMT4">
                  <p:embed/>
                </p:oleObj>
              </mc:Choice>
              <mc:Fallback>
                <p:oleObj name="Equation" r:id="rId7" imgW="888840" imgH="253800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4E059D29-1B33-4669-A0CE-5FAEC1268E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8209" y="1694443"/>
                        <a:ext cx="1707581" cy="4886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" name="Group 34">
            <a:extLst>
              <a:ext uri="{FF2B5EF4-FFF2-40B4-BE49-F238E27FC236}">
                <a16:creationId xmlns:a16="http://schemas.microsoft.com/office/drawing/2014/main" id="{1B2329E1-9E1B-4B1F-9A74-C6AC9BC21F8C}"/>
              </a:ext>
            </a:extLst>
          </p:cNvPr>
          <p:cNvGrpSpPr/>
          <p:nvPr/>
        </p:nvGrpSpPr>
        <p:grpSpPr>
          <a:xfrm>
            <a:off x="251520" y="3140968"/>
            <a:ext cx="4032448" cy="3528392"/>
            <a:chOff x="251520" y="3140968"/>
            <a:chExt cx="4032448" cy="3528392"/>
          </a:xfrm>
        </p:grpSpPr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E45DE883-E556-4ED0-A2FC-0FCB328E2C4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95536" y="3252710"/>
              <a:ext cx="3744416" cy="3215078"/>
            </a:xfrm>
            <a:prstGeom prst="rect">
              <a:avLst/>
            </a:prstGeom>
          </p:spPr>
        </p:pic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49C3D1B8-1608-4184-9BA2-2BBD054155E5}"/>
                </a:ext>
              </a:extLst>
            </p:cNvPr>
            <p:cNvCxnSpPr/>
            <p:nvPr/>
          </p:nvCxnSpPr>
          <p:spPr>
            <a:xfrm>
              <a:off x="251520" y="4869160"/>
              <a:ext cx="4032448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34ECD1ED-CC6A-4803-A77A-0C0014C509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79712" y="3140968"/>
              <a:ext cx="0" cy="3528392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B5C17E-FC98-4C71-8440-409B4255B03F}"/>
              </a:ext>
            </a:extLst>
          </p:cNvPr>
          <p:cNvCxnSpPr/>
          <p:nvPr/>
        </p:nvCxnSpPr>
        <p:spPr>
          <a:xfrm flipH="1">
            <a:off x="395536" y="3252710"/>
            <a:ext cx="3214661" cy="3215078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F6DD8DE-2AE8-4E29-92CE-E8D907015AE7}"/>
                  </a:ext>
                </a:extLst>
              </p:cNvPr>
              <p:cNvSpPr txBox="1"/>
              <p:nvPr/>
            </p:nvSpPr>
            <p:spPr>
              <a:xfrm>
                <a:off x="4201656" y="3088958"/>
                <a:ext cx="411475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200" dirty="0">
                    <a:solidFill>
                      <a:srgbClr val="FF0000"/>
                    </a:solidFill>
                  </a:rPr>
                  <a:t>This is the reflection line for Inverse functions 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CA" sz="2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F6DD8DE-2AE8-4E29-92CE-E8D907015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1656" y="3088958"/>
                <a:ext cx="4114751" cy="769441"/>
              </a:xfrm>
              <a:prstGeom prst="rect">
                <a:avLst/>
              </a:prstGeom>
              <a:blipFill>
                <a:blip r:embed="rId10"/>
                <a:stretch>
                  <a:fillRect l="-1926" t="-5556" b="-1507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Arc 38">
            <a:extLst>
              <a:ext uri="{FF2B5EF4-FFF2-40B4-BE49-F238E27FC236}">
                <a16:creationId xmlns:a16="http://schemas.microsoft.com/office/drawing/2014/main" id="{8822F566-3710-47A3-9BEE-2940AF0847D8}"/>
              </a:ext>
            </a:extLst>
          </p:cNvPr>
          <p:cNvSpPr/>
          <p:nvPr/>
        </p:nvSpPr>
        <p:spPr>
          <a:xfrm>
            <a:off x="944060" y="3790976"/>
            <a:ext cx="1035652" cy="1038450"/>
          </a:xfrm>
          <a:prstGeom prst="arc">
            <a:avLst>
              <a:gd name="adj1" fmla="val 10713616"/>
              <a:gd name="adj2" fmla="val 0"/>
            </a:avLst>
          </a:prstGeom>
          <a:ln w="444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0" name="Object 2">
            <a:extLst>
              <a:ext uri="{FF2B5EF4-FFF2-40B4-BE49-F238E27FC236}">
                <a16:creationId xmlns:a16="http://schemas.microsoft.com/office/drawing/2014/main" id="{6F90BFBC-01E5-4412-A294-2F7CC066B5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341872"/>
              </p:ext>
            </p:extLst>
          </p:nvPr>
        </p:nvGraphicFramePr>
        <p:xfrm>
          <a:off x="1022948" y="3415918"/>
          <a:ext cx="959966" cy="369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60240" imgH="253800" progId="Equation.DSMT4">
                  <p:embed/>
                </p:oleObj>
              </mc:Choice>
              <mc:Fallback>
                <p:oleObj name="Equation" r:id="rId11" imgW="660240" imgH="253800" progId="Equation.DSMT4">
                  <p:embed/>
                  <p:pic>
                    <p:nvPicPr>
                      <p:cNvPr id="40" name="Object 2">
                        <a:extLst>
                          <a:ext uri="{FF2B5EF4-FFF2-40B4-BE49-F238E27FC236}">
                            <a16:creationId xmlns:a16="http://schemas.microsoft.com/office/drawing/2014/main" id="{6F90BFBC-01E5-4412-A294-2F7CC066B5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948" y="3415918"/>
                        <a:ext cx="959966" cy="369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>
            <a:extLst>
              <a:ext uri="{FF2B5EF4-FFF2-40B4-BE49-F238E27FC236}">
                <a16:creationId xmlns:a16="http://schemas.microsoft.com/office/drawing/2014/main" id="{E2BED0BE-A001-4037-89AC-B04BF43FAF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007462"/>
              </p:ext>
            </p:extLst>
          </p:nvPr>
        </p:nvGraphicFramePr>
        <p:xfrm>
          <a:off x="4283968" y="3933056"/>
          <a:ext cx="1206134" cy="546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58720" imgH="253800" progId="Equation.DSMT4">
                  <p:embed/>
                </p:oleObj>
              </mc:Choice>
              <mc:Fallback>
                <p:oleObj name="Equation" r:id="rId13" imgW="558720" imgH="253800" progId="Equation.DSMT4">
                  <p:embed/>
                  <p:pic>
                    <p:nvPicPr>
                      <p:cNvPr id="41" name="Object 2">
                        <a:extLst>
                          <a:ext uri="{FF2B5EF4-FFF2-40B4-BE49-F238E27FC236}">
                            <a16:creationId xmlns:a16="http://schemas.microsoft.com/office/drawing/2014/main" id="{E2BED0BE-A001-4037-89AC-B04BF43FAF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3933056"/>
                        <a:ext cx="1206134" cy="5465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>
            <a:extLst>
              <a:ext uri="{FF2B5EF4-FFF2-40B4-BE49-F238E27FC236}">
                <a16:creationId xmlns:a16="http://schemas.microsoft.com/office/drawing/2014/main" id="{D559430E-98C8-46FD-9E13-809743B477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231697"/>
              </p:ext>
            </p:extLst>
          </p:nvPr>
        </p:nvGraphicFramePr>
        <p:xfrm>
          <a:off x="5520767" y="3933485"/>
          <a:ext cx="7667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55320" imgH="253800" progId="Equation.DSMT4">
                  <p:embed/>
                </p:oleObj>
              </mc:Choice>
              <mc:Fallback>
                <p:oleObj name="Equation" r:id="rId15" imgW="355320" imgH="253800" progId="Equation.DSMT4">
                  <p:embed/>
                  <p:pic>
                    <p:nvPicPr>
                      <p:cNvPr id="42" name="Object 2">
                        <a:extLst>
                          <a:ext uri="{FF2B5EF4-FFF2-40B4-BE49-F238E27FC236}">
                            <a16:creationId xmlns:a16="http://schemas.microsoft.com/office/drawing/2014/main" id="{D559430E-98C8-46FD-9E13-809743B477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767" y="3933485"/>
                        <a:ext cx="766762" cy="546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FE10CC2B-2961-4C01-8FA6-F23005E703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620670"/>
              </p:ext>
            </p:extLst>
          </p:nvPr>
        </p:nvGraphicFramePr>
        <p:xfrm>
          <a:off x="4189413" y="4477123"/>
          <a:ext cx="1397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47640" imgH="253800" progId="Equation.DSMT4">
                  <p:embed/>
                </p:oleObj>
              </mc:Choice>
              <mc:Fallback>
                <p:oleObj name="Equation" r:id="rId17" imgW="647640" imgH="253800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FE10CC2B-2961-4C01-8FA6-F23005E703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9413" y="4477123"/>
                        <a:ext cx="1397000" cy="546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>
            <a:extLst>
              <a:ext uri="{FF2B5EF4-FFF2-40B4-BE49-F238E27FC236}">
                <a16:creationId xmlns:a16="http://schemas.microsoft.com/office/drawing/2014/main" id="{234F9AE6-A676-437D-853E-719A56E688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08691"/>
              </p:ext>
            </p:extLst>
          </p:nvPr>
        </p:nvGraphicFramePr>
        <p:xfrm>
          <a:off x="5634118" y="4477123"/>
          <a:ext cx="98583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57200" imgH="253800" progId="Equation.DSMT4">
                  <p:embed/>
                </p:oleObj>
              </mc:Choice>
              <mc:Fallback>
                <p:oleObj name="Equation" r:id="rId19" imgW="457200" imgH="253800" progId="Equation.DSMT4">
                  <p:embed/>
                  <p:pic>
                    <p:nvPicPr>
                      <p:cNvPr id="44" name="Object 2">
                        <a:extLst>
                          <a:ext uri="{FF2B5EF4-FFF2-40B4-BE49-F238E27FC236}">
                            <a16:creationId xmlns:a16="http://schemas.microsoft.com/office/drawing/2014/main" id="{234F9AE6-A676-437D-853E-719A56E688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4118" y="4477123"/>
                        <a:ext cx="985837" cy="546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Oval 44">
            <a:extLst>
              <a:ext uri="{FF2B5EF4-FFF2-40B4-BE49-F238E27FC236}">
                <a16:creationId xmlns:a16="http://schemas.microsoft.com/office/drawing/2014/main" id="{7F20458C-7F9E-4AF8-8C60-6910C68315D4}"/>
              </a:ext>
            </a:extLst>
          </p:cNvPr>
          <p:cNvSpPr/>
          <p:nvPr/>
        </p:nvSpPr>
        <p:spPr bwMode="auto">
          <a:xfrm>
            <a:off x="2483768" y="4797152"/>
            <a:ext cx="108000" cy="1080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BDC8254-6A10-45A7-9DE0-2F6BC94095F1}"/>
              </a:ext>
            </a:extLst>
          </p:cNvPr>
          <p:cNvSpPr/>
          <p:nvPr/>
        </p:nvSpPr>
        <p:spPr bwMode="auto">
          <a:xfrm>
            <a:off x="2483768" y="5841280"/>
            <a:ext cx="108000" cy="1080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Arc 46">
            <a:extLst>
              <a:ext uri="{FF2B5EF4-FFF2-40B4-BE49-F238E27FC236}">
                <a16:creationId xmlns:a16="http://schemas.microsoft.com/office/drawing/2014/main" id="{A77A0C60-A0B9-4449-8FFC-66AD76633AAB}"/>
              </a:ext>
            </a:extLst>
          </p:cNvPr>
          <p:cNvSpPr/>
          <p:nvPr/>
        </p:nvSpPr>
        <p:spPr>
          <a:xfrm rot="5400000">
            <a:off x="2019942" y="4849753"/>
            <a:ext cx="1035652" cy="1038450"/>
          </a:xfrm>
          <a:prstGeom prst="arc">
            <a:avLst>
              <a:gd name="adj1" fmla="val 10713616"/>
              <a:gd name="adj2" fmla="val 0"/>
            </a:avLst>
          </a:prstGeom>
          <a:ln w="44450">
            <a:solidFill>
              <a:srgbClr val="0070C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8" name="Object 2">
            <a:extLst>
              <a:ext uri="{FF2B5EF4-FFF2-40B4-BE49-F238E27FC236}">
                <a16:creationId xmlns:a16="http://schemas.microsoft.com/office/drawing/2014/main" id="{B6E12F0C-483E-4ECC-BD3F-1E41AA6D48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776413"/>
              </p:ext>
            </p:extLst>
          </p:nvPr>
        </p:nvGraphicFramePr>
        <p:xfrm>
          <a:off x="3203848" y="5041900"/>
          <a:ext cx="11239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74360" imgH="266400" progId="Equation.DSMT4">
                  <p:embed/>
                </p:oleObj>
              </mc:Choice>
              <mc:Fallback>
                <p:oleObj name="Equation" r:id="rId21" imgW="774360" imgH="266400" progId="Equation.DSMT4">
                  <p:embed/>
                  <p:pic>
                    <p:nvPicPr>
                      <p:cNvPr id="48" name="Object 2">
                        <a:extLst>
                          <a:ext uri="{FF2B5EF4-FFF2-40B4-BE49-F238E27FC236}">
                            <a16:creationId xmlns:a16="http://schemas.microsoft.com/office/drawing/2014/main" id="{B6E12F0C-483E-4ECC-BD3F-1E41AA6D48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5041900"/>
                        <a:ext cx="1123950" cy="387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>
            <a:extLst>
              <a:ext uri="{FF2B5EF4-FFF2-40B4-BE49-F238E27FC236}">
                <a16:creationId xmlns:a16="http://schemas.microsoft.com/office/drawing/2014/main" id="{61EDB084-154E-47E1-B318-E55AA2BF09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496463"/>
              </p:ext>
            </p:extLst>
          </p:nvPr>
        </p:nvGraphicFramePr>
        <p:xfrm>
          <a:off x="3221273" y="5518504"/>
          <a:ext cx="95726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60240" imgH="253800" progId="Equation.DSMT4">
                  <p:embed/>
                </p:oleObj>
              </mc:Choice>
              <mc:Fallback>
                <p:oleObj name="Equation" r:id="rId23" imgW="660240" imgH="253800" progId="Equation.DSMT4">
                  <p:embed/>
                  <p:pic>
                    <p:nvPicPr>
                      <p:cNvPr id="49" name="Object 2">
                        <a:extLst>
                          <a:ext uri="{FF2B5EF4-FFF2-40B4-BE49-F238E27FC236}">
                            <a16:creationId xmlns:a16="http://schemas.microsoft.com/office/drawing/2014/main" id="{61EDB084-154E-47E1-B318-E55AA2BF09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273" y="5518504"/>
                        <a:ext cx="957263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721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  <p:bldP spid="45" grpId="0" animBg="1"/>
      <p:bldP spid="46" grpId="0" animBg="1"/>
      <p:bldP spid="4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FA389-7881-4AC4-8C50-430D520FF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516" y="116632"/>
            <a:ext cx="8712968" cy="418058"/>
          </a:xfrm>
        </p:spPr>
        <p:txBody>
          <a:bodyPr>
            <a:noAutofit/>
          </a:bodyPr>
          <a:lstStyle/>
          <a:p>
            <a:r>
              <a:rPr lang="en-CA" sz="2500" dirty="0"/>
              <a:t>Getting the Inverse Function Algebraically: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056C61-B2A7-47EF-8FEB-086B541F166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15516" y="534691"/>
                <a:ext cx="8604956" cy="1581171"/>
              </a:xfrm>
            </p:spPr>
            <p:txBody>
              <a:bodyPr>
                <a:normAutofit/>
              </a:bodyPr>
              <a:lstStyle/>
              <a:p>
                <a:r>
                  <a:rPr lang="en-CA" sz="2200" dirty="0"/>
                  <a:t>When getting the inverse function, switch the “x” and “y” variables, then isolate the “y” variable</a:t>
                </a:r>
              </a:p>
              <a:p>
                <a:r>
                  <a:rPr lang="en-CA" sz="2200" dirty="0"/>
                  <a:t>If you have two “y” variables in 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sz="2200" i="1" baseline="30000" dirty="0" smtClean="0"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sz="2200" dirty="0"/>
                  <a:t>, you will need to factor to isolate it (need to work on algebra skills)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056C61-B2A7-47EF-8FEB-086B541F16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15516" y="534691"/>
                <a:ext cx="8604956" cy="1581171"/>
              </a:xfrm>
              <a:blipFill>
                <a:blip r:embed="rId4"/>
                <a:stretch>
                  <a:fillRect l="-212" t="-2703" b="-347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53FC4AA8-FC5A-400E-A6DD-5E7CF2293A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637269"/>
              </p:ext>
            </p:extLst>
          </p:nvPr>
        </p:nvGraphicFramePr>
        <p:xfrm>
          <a:off x="247729" y="3426172"/>
          <a:ext cx="23526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79700" imgH="520700" progId="Equation.DSMT4">
                  <p:embed/>
                </p:oleObj>
              </mc:Choice>
              <mc:Fallback>
                <p:oleObj name="Equation" r:id="rId5" imgW="2679700" imgH="52070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53FC4AA8-FC5A-400E-A6DD-5E7CF2293A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29" y="3426172"/>
                        <a:ext cx="235267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>
            <a:extLst>
              <a:ext uri="{FF2B5EF4-FFF2-40B4-BE49-F238E27FC236}">
                <a16:creationId xmlns:a16="http://schemas.microsoft.com/office/drawing/2014/main" id="{F4C22122-E4CE-4DE5-9EA8-8412B12072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008282"/>
              </p:ext>
            </p:extLst>
          </p:nvPr>
        </p:nvGraphicFramePr>
        <p:xfrm>
          <a:off x="215516" y="4006479"/>
          <a:ext cx="14144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11300" imgH="406400" progId="Equation.DSMT4">
                  <p:embed/>
                </p:oleObj>
              </mc:Choice>
              <mc:Fallback>
                <p:oleObj name="Equation" r:id="rId7" imgW="1511300" imgH="406400" progId="Equation.DSMT4">
                  <p:embed/>
                  <p:pic>
                    <p:nvPicPr>
                      <p:cNvPr id="5" name="Object 10">
                        <a:extLst>
                          <a:ext uri="{FF2B5EF4-FFF2-40B4-BE49-F238E27FC236}">
                            <a16:creationId xmlns:a16="http://schemas.microsoft.com/office/drawing/2014/main" id="{F4C22122-E4CE-4DE5-9EA8-8412B12072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16" y="4006479"/>
                        <a:ext cx="141446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2">
            <a:extLst>
              <a:ext uri="{FF2B5EF4-FFF2-40B4-BE49-F238E27FC236}">
                <a16:creationId xmlns:a16="http://schemas.microsoft.com/office/drawing/2014/main" id="{85E64F1F-EB79-459D-A165-B3E5084938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650276"/>
              </p:ext>
            </p:extLst>
          </p:nvPr>
        </p:nvGraphicFramePr>
        <p:xfrm>
          <a:off x="215516" y="4626834"/>
          <a:ext cx="145573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300" imgH="406400" progId="Equation.DSMT4">
                  <p:embed/>
                </p:oleObj>
              </mc:Choice>
              <mc:Fallback>
                <p:oleObj name="Equation" r:id="rId9" imgW="1511300" imgH="406400" progId="Equation.DSMT4">
                  <p:embed/>
                  <p:pic>
                    <p:nvPicPr>
                      <p:cNvPr id="6" name="Object 12">
                        <a:extLst>
                          <a:ext uri="{FF2B5EF4-FFF2-40B4-BE49-F238E27FC236}">
                            <a16:creationId xmlns:a16="http://schemas.microsoft.com/office/drawing/2014/main" id="{85E64F1F-EB79-459D-A165-B3E5084938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16" y="4626834"/>
                        <a:ext cx="1455737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80A4E7C8-D9D7-4172-9D09-F53C57CD25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170365"/>
              </p:ext>
            </p:extLst>
          </p:nvPr>
        </p:nvGraphicFramePr>
        <p:xfrm>
          <a:off x="263259" y="5214268"/>
          <a:ext cx="1155700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7000" imgH="889000" progId="Equation.DSMT4">
                  <p:embed/>
                </p:oleObj>
              </mc:Choice>
              <mc:Fallback>
                <p:oleObj name="Equation" r:id="rId11" imgW="1397000" imgH="889000" progId="Equation.DSMT4">
                  <p:embed/>
                  <p:pic>
                    <p:nvPicPr>
                      <p:cNvPr id="7" name="Object 13">
                        <a:extLst>
                          <a:ext uri="{FF2B5EF4-FFF2-40B4-BE49-F238E27FC236}">
                            <a16:creationId xmlns:a16="http://schemas.microsoft.com/office/drawing/2014/main" id="{80A4E7C8-D9D7-4172-9D09-F53C57CD25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59" y="5214268"/>
                        <a:ext cx="1155700" cy="735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>
            <a:extLst>
              <a:ext uri="{FF2B5EF4-FFF2-40B4-BE49-F238E27FC236}">
                <a16:creationId xmlns:a16="http://schemas.microsoft.com/office/drawing/2014/main" id="{F70EED8C-C2AE-4CC9-A515-6ED1FF9B06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093515"/>
              </p:ext>
            </p:extLst>
          </p:nvPr>
        </p:nvGraphicFramePr>
        <p:xfrm>
          <a:off x="1544092" y="5368180"/>
          <a:ext cx="11557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394" imgH="533169" progId="Equation.DSMT4">
                  <p:embed/>
                </p:oleObj>
              </mc:Choice>
              <mc:Fallback>
                <p:oleObj name="Equation" r:id="rId13" imgW="1396394" imgH="533169" progId="Equation.DSMT4">
                  <p:embed/>
                  <p:pic>
                    <p:nvPicPr>
                      <p:cNvPr id="8" name="Object 13">
                        <a:extLst>
                          <a:ext uri="{FF2B5EF4-FFF2-40B4-BE49-F238E27FC236}">
                            <a16:creationId xmlns:a16="http://schemas.microsoft.com/office/drawing/2014/main" id="{F70EED8C-C2AE-4CC9-A515-6ED1FF9B06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092" y="5368180"/>
                        <a:ext cx="1155700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3858757-05BC-4449-A9DC-2ABB144B2B4B}"/>
              </a:ext>
            </a:extLst>
          </p:cNvPr>
          <p:cNvSpPr txBox="1"/>
          <p:nvPr/>
        </p:nvSpPr>
        <p:spPr>
          <a:xfrm>
            <a:off x="3332992" y="2848585"/>
            <a:ext cx="2497800" cy="415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Original Function:</a:t>
            </a:r>
          </a:p>
        </p:txBody>
      </p:sp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4F18D8CE-2B98-4467-B848-BD567E9A63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014858"/>
              </p:ext>
            </p:extLst>
          </p:nvPr>
        </p:nvGraphicFramePr>
        <p:xfrm>
          <a:off x="3693032" y="3247117"/>
          <a:ext cx="18288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82600" imgH="520560" progId="Equation.DSMT4">
                  <p:embed/>
                </p:oleObj>
              </mc:Choice>
              <mc:Fallback>
                <p:oleObj name="Equation" r:id="rId15" imgW="2082600" imgH="520560" progId="Equation.DSMT4">
                  <p:embed/>
                  <p:pic>
                    <p:nvPicPr>
                      <p:cNvPr id="10" name="Object 5">
                        <a:extLst>
                          <a:ext uri="{FF2B5EF4-FFF2-40B4-BE49-F238E27FC236}">
                            <a16:creationId xmlns:a16="http://schemas.microsoft.com/office/drawing/2014/main" id="{4F18D8CE-2B98-4467-B848-BD567E9A63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3032" y="3247117"/>
                        <a:ext cx="1828800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D51B7FF-F575-4662-AC3F-1B28E9F9DB9B}"/>
              </a:ext>
            </a:extLst>
          </p:cNvPr>
          <p:cNvSpPr txBox="1"/>
          <p:nvPr/>
        </p:nvSpPr>
        <p:spPr>
          <a:xfrm>
            <a:off x="6127709" y="2812378"/>
            <a:ext cx="2387192" cy="415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Inverse Function:</a:t>
            </a:r>
          </a:p>
        </p:txBody>
      </p:sp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3025E755-13B1-400E-AD2C-6283189778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250698"/>
              </p:ext>
            </p:extLst>
          </p:nvPr>
        </p:nvGraphicFramePr>
        <p:xfrm>
          <a:off x="6529877" y="3317964"/>
          <a:ext cx="16605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892160" imgH="533160" progId="Equation.DSMT4">
                  <p:embed/>
                </p:oleObj>
              </mc:Choice>
              <mc:Fallback>
                <p:oleObj name="Equation" r:id="rId17" imgW="1892160" imgH="533160" progId="Equation.DSMT4">
                  <p:embed/>
                  <p:pic>
                    <p:nvPicPr>
                      <p:cNvPr id="12" name="Object 5">
                        <a:extLst>
                          <a:ext uri="{FF2B5EF4-FFF2-40B4-BE49-F238E27FC236}">
                            <a16:creationId xmlns:a16="http://schemas.microsoft.com/office/drawing/2014/main" id="{3025E755-13B1-400E-AD2C-6283189778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9877" y="3317964"/>
                        <a:ext cx="166052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55F002AB-9DA2-4BDC-B856-5C8078136A27}"/>
              </a:ext>
            </a:extLst>
          </p:cNvPr>
          <p:cNvSpPr txBox="1"/>
          <p:nvPr/>
        </p:nvSpPr>
        <p:spPr>
          <a:xfrm>
            <a:off x="3297452" y="3729231"/>
            <a:ext cx="2549096" cy="415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Suppose x=1, then:</a:t>
            </a:r>
          </a:p>
        </p:txBody>
      </p:sp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93839D14-CAC5-427B-83D8-439BA2662F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455986"/>
              </p:ext>
            </p:extLst>
          </p:nvPr>
        </p:nvGraphicFramePr>
        <p:xfrm>
          <a:off x="3615245" y="4265181"/>
          <a:ext cx="19843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260440" imgH="520560" progId="Equation.DSMT4">
                  <p:embed/>
                </p:oleObj>
              </mc:Choice>
              <mc:Fallback>
                <p:oleObj name="Equation" r:id="rId19" imgW="2260440" imgH="520560" progId="Equation.DSMT4">
                  <p:embed/>
                  <p:pic>
                    <p:nvPicPr>
                      <p:cNvPr id="14" name="Object 5">
                        <a:extLst>
                          <a:ext uri="{FF2B5EF4-FFF2-40B4-BE49-F238E27FC236}">
                            <a16:creationId xmlns:a16="http://schemas.microsoft.com/office/drawing/2014/main" id="{93839D14-CAC5-427B-83D8-439BA2662F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5245" y="4265181"/>
                        <a:ext cx="198437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>
            <a:extLst>
              <a:ext uri="{FF2B5EF4-FFF2-40B4-BE49-F238E27FC236}">
                <a16:creationId xmlns:a16="http://schemas.microsoft.com/office/drawing/2014/main" id="{AB565CA4-820C-4362-AAE2-B344EC99B2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903641"/>
              </p:ext>
            </p:extLst>
          </p:nvPr>
        </p:nvGraphicFramePr>
        <p:xfrm>
          <a:off x="3615244" y="4841245"/>
          <a:ext cx="133826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523880" imgH="520560" progId="Equation.DSMT4">
                  <p:embed/>
                </p:oleObj>
              </mc:Choice>
              <mc:Fallback>
                <p:oleObj name="Equation" r:id="rId21" imgW="1523880" imgH="520560" progId="Equation.DSMT4">
                  <p:embed/>
                  <p:pic>
                    <p:nvPicPr>
                      <p:cNvPr id="15" name="Object 5">
                        <a:extLst>
                          <a:ext uri="{FF2B5EF4-FFF2-40B4-BE49-F238E27FC236}">
                            <a16:creationId xmlns:a16="http://schemas.microsoft.com/office/drawing/2014/main" id="{AB565CA4-820C-4362-AAE2-B344EC99B2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5244" y="4841245"/>
                        <a:ext cx="1338262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0C78C410-3509-4EC3-9AC5-40364D8DBF66}"/>
              </a:ext>
            </a:extLst>
          </p:cNvPr>
          <p:cNvSpPr txBox="1"/>
          <p:nvPr/>
        </p:nvSpPr>
        <p:spPr>
          <a:xfrm>
            <a:off x="3280714" y="5300840"/>
            <a:ext cx="2409634" cy="415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When </a:t>
            </a:r>
            <a:r>
              <a:rPr lang="en-CA" sz="2100" i="1" dirty="0">
                <a:solidFill>
                  <a:srgbClr val="FF0000"/>
                </a:solidFill>
              </a:rPr>
              <a:t>x </a:t>
            </a:r>
            <a:r>
              <a:rPr lang="en-CA" sz="2100" dirty="0">
                <a:solidFill>
                  <a:srgbClr val="FF0000"/>
                </a:solidFill>
              </a:rPr>
              <a:t>=1, </a:t>
            </a:r>
            <a:r>
              <a:rPr lang="en-CA" sz="2100" i="1" dirty="0">
                <a:solidFill>
                  <a:srgbClr val="FF0000"/>
                </a:solidFill>
              </a:rPr>
              <a:t>y</a:t>
            </a:r>
            <a:r>
              <a:rPr lang="en-CA" sz="2100" dirty="0">
                <a:solidFill>
                  <a:srgbClr val="FF0000"/>
                </a:solidFill>
              </a:rPr>
              <a:t> = –2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9F46B20-C05D-49E6-A406-53DF30D5348A}"/>
              </a:ext>
            </a:extLst>
          </p:cNvPr>
          <p:cNvSpPr txBox="1"/>
          <p:nvPr/>
        </p:nvSpPr>
        <p:spPr>
          <a:xfrm>
            <a:off x="5961748" y="3784689"/>
            <a:ext cx="2742208" cy="969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1900" dirty="0">
                <a:solidFill>
                  <a:srgbClr val="FF0000"/>
                </a:solidFill>
              </a:rPr>
              <a:t>The coordinates in the inverse function are  switched</a:t>
            </a:r>
          </a:p>
        </p:txBody>
      </p:sp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5613D975-25B8-4EA0-BA4E-B1C0F751F5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537279"/>
              </p:ext>
            </p:extLst>
          </p:nvPr>
        </p:nvGraphicFramePr>
        <p:xfrm>
          <a:off x="6166908" y="4720793"/>
          <a:ext cx="20955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387520" imgH="583920" progId="Equation.DSMT4">
                  <p:embed/>
                </p:oleObj>
              </mc:Choice>
              <mc:Fallback>
                <p:oleObj name="Equation" r:id="rId23" imgW="2387520" imgH="583920" progId="Equation.DSMT4">
                  <p:embed/>
                  <p:pic>
                    <p:nvPicPr>
                      <p:cNvPr id="18" name="Object 5">
                        <a:extLst>
                          <a:ext uri="{FF2B5EF4-FFF2-40B4-BE49-F238E27FC236}">
                            <a16:creationId xmlns:a16="http://schemas.microsoft.com/office/drawing/2014/main" id="{5613D975-25B8-4EA0-BA4E-B1C0F751F5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6908" y="4720793"/>
                        <a:ext cx="209550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>
            <a:extLst>
              <a:ext uri="{FF2B5EF4-FFF2-40B4-BE49-F238E27FC236}">
                <a16:creationId xmlns:a16="http://schemas.microsoft.com/office/drawing/2014/main" id="{508EA130-1D52-4DEF-B469-E047C578EE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749507"/>
              </p:ext>
            </p:extLst>
          </p:nvPr>
        </p:nvGraphicFramePr>
        <p:xfrm>
          <a:off x="6182704" y="5219174"/>
          <a:ext cx="15716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90640" imgH="533160" progId="Equation.DSMT4">
                  <p:embed/>
                </p:oleObj>
              </mc:Choice>
              <mc:Fallback>
                <p:oleObj name="Equation" r:id="rId25" imgW="1790640" imgH="533160" progId="Equation.DSMT4">
                  <p:embed/>
                  <p:pic>
                    <p:nvPicPr>
                      <p:cNvPr id="19" name="Object 5">
                        <a:extLst>
                          <a:ext uri="{FF2B5EF4-FFF2-40B4-BE49-F238E27FC236}">
                            <a16:creationId xmlns:a16="http://schemas.microsoft.com/office/drawing/2014/main" id="{508EA130-1D52-4DEF-B469-E047C578EE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2704" y="5219174"/>
                        <a:ext cx="157162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4871D3EB-E2D8-4632-97C9-BDEBE5D2C4E8}"/>
              </a:ext>
            </a:extLst>
          </p:cNvPr>
          <p:cNvSpPr txBox="1"/>
          <p:nvPr/>
        </p:nvSpPr>
        <p:spPr>
          <a:xfrm>
            <a:off x="4652260" y="6124746"/>
            <a:ext cx="2828018" cy="415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“x” coordinates of f(x)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F4784B-FF43-4047-B684-6B6CC668A308}"/>
              </a:ext>
            </a:extLst>
          </p:cNvPr>
          <p:cNvSpPr txBox="1"/>
          <p:nvPr/>
        </p:nvSpPr>
        <p:spPr>
          <a:xfrm>
            <a:off x="4698625" y="6469886"/>
            <a:ext cx="3238387" cy="415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b="1" dirty="0">
                <a:solidFill>
                  <a:srgbClr val="00B0F0"/>
                </a:solidFill>
              </a:rPr>
              <a:t>“y” coordinates of f(x)</a:t>
            </a:r>
          </a:p>
        </p:txBody>
      </p:sp>
      <p:sp>
        <p:nvSpPr>
          <p:cNvPr id="22" name="Freeform 26">
            <a:extLst>
              <a:ext uri="{FF2B5EF4-FFF2-40B4-BE49-F238E27FC236}">
                <a16:creationId xmlns:a16="http://schemas.microsoft.com/office/drawing/2014/main" id="{B6307AD2-E4AF-4EC0-9507-720A0B65F964}"/>
              </a:ext>
            </a:extLst>
          </p:cNvPr>
          <p:cNvSpPr/>
          <p:nvPr/>
        </p:nvSpPr>
        <p:spPr bwMode="auto">
          <a:xfrm>
            <a:off x="3153197" y="5249258"/>
            <a:ext cx="1580468" cy="1207364"/>
          </a:xfrm>
          <a:custGeom>
            <a:avLst/>
            <a:gdLst>
              <a:gd name="connsiteX0" fmla="*/ 1580468 w 1580468"/>
              <a:gd name="connsiteY0" fmla="*/ 1207364 h 1207364"/>
              <a:gd name="connsiteX1" fmla="*/ 242 w 1580468"/>
              <a:gd name="connsiteY1" fmla="*/ 843379 h 1207364"/>
              <a:gd name="connsiteX2" fmla="*/ 1456180 w 1580468"/>
              <a:gd name="connsiteY2" fmla="*/ 541538 h 1207364"/>
              <a:gd name="connsiteX3" fmla="*/ 967909 w 1580468"/>
              <a:gd name="connsiteY3" fmla="*/ 0 h 1207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0468" h="1207364">
                <a:moveTo>
                  <a:pt x="1580468" y="1207364"/>
                </a:moveTo>
                <a:cubicBezTo>
                  <a:pt x="800712" y="1080857"/>
                  <a:pt x="20957" y="954350"/>
                  <a:pt x="242" y="843379"/>
                </a:cubicBezTo>
                <a:cubicBezTo>
                  <a:pt x="-20473" y="732408"/>
                  <a:pt x="1294902" y="682101"/>
                  <a:pt x="1456180" y="541538"/>
                </a:cubicBezTo>
                <a:cubicBezTo>
                  <a:pt x="1617458" y="400975"/>
                  <a:pt x="1292683" y="200487"/>
                  <a:pt x="967909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stealth" w="lg" len="lg"/>
          </a:ln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Freeform 27">
            <a:extLst>
              <a:ext uri="{FF2B5EF4-FFF2-40B4-BE49-F238E27FC236}">
                <a16:creationId xmlns:a16="http://schemas.microsoft.com/office/drawing/2014/main" id="{9BDAC12F-F2B5-44D6-A2C8-5EA1587BA397}"/>
              </a:ext>
            </a:extLst>
          </p:cNvPr>
          <p:cNvSpPr/>
          <p:nvPr/>
        </p:nvSpPr>
        <p:spPr bwMode="auto">
          <a:xfrm>
            <a:off x="7377181" y="5035846"/>
            <a:ext cx="1248863" cy="1428377"/>
          </a:xfrm>
          <a:custGeom>
            <a:avLst/>
            <a:gdLst>
              <a:gd name="connsiteX0" fmla="*/ 0 w 1986619"/>
              <a:gd name="connsiteY0" fmla="*/ 812800 h 812800"/>
              <a:gd name="connsiteX1" fmla="*/ 1948329 w 1986619"/>
              <a:gd name="connsiteY1" fmla="*/ 424329 h 812800"/>
              <a:gd name="connsiteX2" fmla="*/ 1105647 w 1986619"/>
              <a:gd name="connsiteY2" fmla="*/ 0 h 81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86619" h="812800">
                <a:moveTo>
                  <a:pt x="0" y="812800"/>
                </a:moveTo>
                <a:cubicBezTo>
                  <a:pt x="882027" y="686298"/>
                  <a:pt x="1764055" y="559796"/>
                  <a:pt x="1948329" y="424329"/>
                </a:cubicBezTo>
                <a:cubicBezTo>
                  <a:pt x="2132603" y="288862"/>
                  <a:pt x="1619125" y="144431"/>
                  <a:pt x="1105647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stealth" w="lg" len="lg"/>
          </a:ln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Freeform 28">
            <a:extLst>
              <a:ext uri="{FF2B5EF4-FFF2-40B4-BE49-F238E27FC236}">
                <a16:creationId xmlns:a16="http://schemas.microsoft.com/office/drawing/2014/main" id="{EA1746CC-1DE1-492A-AAC9-0EBB21A6E3CE}"/>
              </a:ext>
            </a:extLst>
          </p:cNvPr>
          <p:cNvSpPr/>
          <p:nvPr/>
        </p:nvSpPr>
        <p:spPr bwMode="auto">
          <a:xfrm>
            <a:off x="3690654" y="5035846"/>
            <a:ext cx="1713990" cy="1665926"/>
          </a:xfrm>
          <a:custGeom>
            <a:avLst/>
            <a:gdLst>
              <a:gd name="connsiteX0" fmla="*/ 1045186 w 1713990"/>
              <a:gd name="connsiteY0" fmla="*/ 1930400 h 1930400"/>
              <a:gd name="connsiteX1" fmla="*/ 11256 w 1713990"/>
              <a:gd name="connsiteY1" fmla="*/ 1470212 h 1930400"/>
              <a:gd name="connsiteX2" fmla="*/ 1636856 w 1713990"/>
              <a:gd name="connsiteY2" fmla="*/ 352612 h 1930400"/>
              <a:gd name="connsiteX3" fmla="*/ 1302174 w 1713990"/>
              <a:gd name="connsiteY3" fmla="*/ 0 h 193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3990" h="1930400">
                <a:moveTo>
                  <a:pt x="1045186" y="1930400"/>
                </a:moveTo>
                <a:cubicBezTo>
                  <a:pt x="478915" y="1831788"/>
                  <a:pt x="-87356" y="1733177"/>
                  <a:pt x="11256" y="1470212"/>
                </a:cubicBezTo>
                <a:cubicBezTo>
                  <a:pt x="109868" y="1207247"/>
                  <a:pt x="1421703" y="597647"/>
                  <a:pt x="1636856" y="352612"/>
                </a:cubicBezTo>
                <a:cubicBezTo>
                  <a:pt x="1852009" y="107577"/>
                  <a:pt x="1577091" y="53788"/>
                  <a:pt x="1302174" y="0"/>
                </a:cubicBezTo>
              </a:path>
            </a:pathLst>
          </a:cu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Freeform 31">
            <a:extLst>
              <a:ext uri="{FF2B5EF4-FFF2-40B4-BE49-F238E27FC236}">
                <a16:creationId xmlns:a16="http://schemas.microsoft.com/office/drawing/2014/main" id="{E83245CC-374F-4256-B940-263FCE06C0FB}"/>
              </a:ext>
            </a:extLst>
          </p:cNvPr>
          <p:cNvSpPr/>
          <p:nvPr/>
        </p:nvSpPr>
        <p:spPr bwMode="auto">
          <a:xfrm>
            <a:off x="7417927" y="5776929"/>
            <a:ext cx="1310119" cy="924843"/>
          </a:xfrm>
          <a:custGeom>
            <a:avLst/>
            <a:gdLst>
              <a:gd name="connsiteX0" fmla="*/ 455301 w 1310119"/>
              <a:gd name="connsiteY0" fmla="*/ 1129552 h 1129552"/>
              <a:gd name="connsiteX1" fmla="*/ 1303959 w 1310119"/>
              <a:gd name="connsiteY1" fmla="*/ 615576 h 1129552"/>
              <a:gd name="connsiteX2" fmla="*/ 66830 w 1310119"/>
              <a:gd name="connsiteY2" fmla="*/ 274917 h 1129552"/>
              <a:gd name="connsiteX3" fmla="*/ 276006 w 1310119"/>
              <a:gd name="connsiteY3" fmla="*/ 0 h 112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0119" h="1129552">
                <a:moveTo>
                  <a:pt x="455301" y="1129552"/>
                </a:moveTo>
                <a:cubicBezTo>
                  <a:pt x="912002" y="943783"/>
                  <a:pt x="1368704" y="758015"/>
                  <a:pt x="1303959" y="615576"/>
                </a:cubicBezTo>
                <a:cubicBezTo>
                  <a:pt x="1239214" y="473137"/>
                  <a:pt x="238155" y="377513"/>
                  <a:pt x="66830" y="274917"/>
                </a:cubicBezTo>
                <a:cubicBezTo>
                  <a:pt x="-104495" y="172321"/>
                  <a:pt x="85755" y="86160"/>
                  <a:pt x="276006" y="0"/>
                </a:cubicBezTo>
              </a:path>
            </a:pathLst>
          </a:cu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55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6" grpId="0" animBg="1"/>
      <p:bldP spid="17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8AE9B2-CEBE-4159-A6C4-8FC628593C3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51520" y="188640"/>
                <a:ext cx="8424936" cy="9647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Given that the points (3,4) (5,7) and (4,8) are on the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CA" dirty="0"/>
                  <a:t>What is the value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en-CA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8AE9B2-CEBE-4159-A6C4-8FC628593C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51520" y="188640"/>
                <a:ext cx="8424936" cy="964704"/>
              </a:xfrm>
              <a:blipFill>
                <a:blip r:embed="rId3"/>
                <a:stretch>
                  <a:fillRect l="-1085" t="-506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7F6F39B3-27D9-4E18-88A0-D18D5F852FA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1520" y="2464296"/>
                <a:ext cx="8424936" cy="964704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CA" dirty="0"/>
                  <a:t>Ex: Given that </a:t>
                </a:r>
                <a14:m>
                  <m:oMath xmlns:m="http://schemas.openxmlformats.org/officeDocument/2006/math">
                    <m:r>
                      <a:rPr lang="en-CA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+4</m:t>
                        </m:r>
                      </m:den>
                    </m:f>
                    <m:r>
                      <a:rPr lang="en-CA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/>
                  <a:t>, find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CA" dirty="0"/>
                  <a:t>?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7F6F39B3-27D9-4E18-88A0-D18D5F852F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464296"/>
                <a:ext cx="8424936" cy="964704"/>
              </a:xfrm>
              <a:prstGeom prst="rect">
                <a:avLst/>
              </a:prstGeom>
              <a:blipFill>
                <a:blip r:embed="rId4"/>
                <a:stretch>
                  <a:fillRect l="-108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7DA634E-3634-43BF-812D-8A09B393FE9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1520" y="4437112"/>
                <a:ext cx="8424936" cy="964704"/>
              </a:xfrm>
              <a:prstGeom prst="rect">
                <a:avLst/>
              </a:prstGeom>
            </p:spPr>
            <p:txBody>
              <a:bodyPr vert="horz">
                <a:normAutofit lnSpcReduction="1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CA" dirty="0"/>
                  <a:t>Ex: Given that </a:t>
                </a:r>
                <a14:m>
                  <m:oMath xmlns:m="http://schemas.openxmlformats.org/officeDocument/2006/math">
                    <m:r>
                      <a:rPr lang="en-CA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baseline="30000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baseline="30000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−7</m:t>
                        </m:r>
                      </m:den>
                    </m:f>
                    <m:r>
                      <a:rPr lang="en-CA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/>
                  <a:t>, find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−10)</m:t>
                        </m:r>
                      </m:e>
                    </m:d>
                  </m:oMath>
                </a14:m>
                <a:r>
                  <a:rPr lang="en-CA" dirty="0"/>
                  <a:t>? Justify your work: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7DA634E-3634-43BF-812D-8A09B393FE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437112"/>
                <a:ext cx="8424936" cy="964704"/>
              </a:xfrm>
              <a:prstGeom prst="rect">
                <a:avLst/>
              </a:prstGeom>
              <a:blipFill>
                <a:blip r:embed="rId5"/>
                <a:stretch>
                  <a:fillRect l="-1085" t="-2532" b="-696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4133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720C2249-17F2-4653-B152-9EA6A28BD0DF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51520" y="188640"/>
                <a:ext cx="8424936" cy="9647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Given that the points (3,4) (5,7) and (4,8) are on the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CA" dirty="0"/>
                  <a:t>What is the value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en-CA" dirty="0"/>
                  <a:t>?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720C2249-17F2-4653-B152-9EA6A28BD0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51520" y="188640"/>
                <a:ext cx="8424936" cy="964704"/>
              </a:xfrm>
              <a:blipFill>
                <a:blip r:embed="rId3"/>
                <a:stretch>
                  <a:fillRect l="-1085" t="-506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0831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6DC343D7-1AA6-413E-A4F7-5A57411745F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1520" y="116632"/>
                <a:ext cx="8424936" cy="964704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CA" dirty="0"/>
                  <a:t>Ex: Given that </a:t>
                </a:r>
                <a14:m>
                  <m:oMath xmlns:m="http://schemas.openxmlformats.org/officeDocument/2006/math">
                    <m:r>
                      <a:rPr lang="en-CA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+4</m:t>
                        </m:r>
                      </m:den>
                    </m:f>
                    <m:r>
                      <a:rPr lang="en-CA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/>
                  <a:t>, find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CA" dirty="0"/>
                  <a:t>?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6DC343D7-1AA6-413E-A4F7-5A57411745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16632"/>
                <a:ext cx="8424936" cy="964704"/>
              </a:xfrm>
              <a:prstGeom prst="rect">
                <a:avLst/>
              </a:prstGeom>
              <a:blipFill>
                <a:blip r:embed="rId3"/>
                <a:stretch>
                  <a:fillRect l="-108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3922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251" y="50735"/>
            <a:ext cx="9083725" cy="580788"/>
          </a:xfrm>
        </p:spPr>
        <p:txBody>
          <a:bodyPr>
            <a:normAutofit/>
          </a:bodyPr>
          <a:lstStyle/>
          <a:p>
            <a:r>
              <a:rPr lang="en-CA" sz="2200" dirty="0"/>
              <a:t>Given the function, find each of the following values </a:t>
            </a:r>
          </a:p>
        </p:txBody>
      </p:sp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5330852" y="987831"/>
            <a:ext cx="3646488" cy="4054475"/>
            <a:chOff x="256" y="721"/>
            <a:chExt cx="3052" cy="3393"/>
          </a:xfrm>
        </p:grpSpPr>
        <p:sp>
          <p:nvSpPr>
            <p:cNvPr id="5" name="AutoShape 4"/>
            <p:cNvSpPr>
              <a:spLocks noChangeAspect="1" noChangeArrowheads="1" noTextEdit="1"/>
            </p:cNvSpPr>
            <p:nvPr/>
          </p:nvSpPr>
          <p:spPr bwMode="auto">
            <a:xfrm>
              <a:off x="256" y="725"/>
              <a:ext cx="3052" cy="3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60" y="729"/>
              <a:ext cx="3044" cy="3381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514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517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V="1">
              <a:off x="767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771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V="1">
              <a:off x="1021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1025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V="1">
              <a:off x="1271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V="1">
              <a:off x="1275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V="1">
              <a:off x="1524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V="1">
              <a:off x="1528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V="1">
              <a:off x="2032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V="1">
              <a:off x="2036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V="1">
              <a:off x="2286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flipV="1">
              <a:off x="2289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V="1">
              <a:off x="2539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V="1">
              <a:off x="2543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V="1">
              <a:off x="2789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V="1">
              <a:off x="2793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V="1">
              <a:off x="3043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V="1">
              <a:off x="3047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264" y="381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>
              <a:off x="264" y="3822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>
              <a:off x="264" y="3539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>
              <a:off x="264" y="3543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>
              <a:off x="264" y="3256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>
              <a:off x="264" y="3260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>
              <a:off x="264" y="2977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>
              <a:off x="264" y="2981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5"/>
            <p:cNvSpPr>
              <a:spLocks noChangeShapeType="1"/>
            </p:cNvSpPr>
            <p:nvPr/>
          </p:nvSpPr>
          <p:spPr bwMode="auto">
            <a:xfrm>
              <a:off x="264" y="2694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>
              <a:off x="264" y="269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>
              <a:off x="264" y="2132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>
              <a:off x="264" y="2136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39"/>
            <p:cNvSpPr>
              <a:spLocks noChangeShapeType="1"/>
            </p:cNvSpPr>
            <p:nvPr/>
          </p:nvSpPr>
          <p:spPr bwMode="auto">
            <a:xfrm>
              <a:off x="264" y="1853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0"/>
            <p:cNvSpPr>
              <a:spLocks noChangeShapeType="1"/>
            </p:cNvSpPr>
            <p:nvPr/>
          </p:nvSpPr>
          <p:spPr bwMode="auto">
            <a:xfrm>
              <a:off x="264" y="185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>
              <a:off x="264" y="1570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>
              <a:off x="264" y="1574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>
              <a:off x="264" y="1291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>
              <a:off x="264" y="1296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5"/>
            <p:cNvSpPr>
              <a:spLocks noChangeShapeType="1"/>
            </p:cNvSpPr>
            <p:nvPr/>
          </p:nvSpPr>
          <p:spPr bwMode="auto">
            <a:xfrm>
              <a:off x="264" y="100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6"/>
            <p:cNvSpPr>
              <a:spLocks noChangeShapeType="1"/>
            </p:cNvSpPr>
            <p:nvPr/>
          </p:nvSpPr>
          <p:spPr bwMode="auto">
            <a:xfrm>
              <a:off x="264" y="1013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>
              <a:off x="264" y="2411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48"/>
            <p:cNvSpPr>
              <a:spLocks noChangeShapeType="1"/>
            </p:cNvSpPr>
            <p:nvPr/>
          </p:nvSpPr>
          <p:spPr bwMode="auto">
            <a:xfrm>
              <a:off x="264" y="2415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49"/>
            <p:cNvSpPr>
              <a:spLocks noChangeShapeType="1"/>
            </p:cNvSpPr>
            <p:nvPr/>
          </p:nvSpPr>
          <p:spPr bwMode="auto">
            <a:xfrm>
              <a:off x="264" y="2420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0"/>
            <p:cNvSpPr>
              <a:spLocks noChangeShapeType="1"/>
            </p:cNvSpPr>
            <p:nvPr/>
          </p:nvSpPr>
          <p:spPr bwMode="auto">
            <a:xfrm>
              <a:off x="264" y="2424"/>
              <a:ext cx="304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3189" y="2208"/>
              <a:ext cx="8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2" name="Freeform 52"/>
            <p:cNvSpPr>
              <a:spLocks/>
            </p:cNvSpPr>
            <p:nvPr/>
          </p:nvSpPr>
          <p:spPr bwMode="auto">
            <a:xfrm>
              <a:off x="3247" y="2362"/>
              <a:ext cx="50" cy="115"/>
            </a:xfrm>
            <a:custGeom>
              <a:avLst/>
              <a:gdLst>
                <a:gd name="T0" fmla="*/ 0 w 50"/>
                <a:gd name="T1" fmla="*/ 0 h 115"/>
                <a:gd name="T2" fmla="*/ 50 w 50"/>
                <a:gd name="T3" fmla="*/ 58 h 115"/>
                <a:gd name="T4" fmla="*/ 0 w 50"/>
                <a:gd name="T5" fmla="*/ 115 h 115"/>
                <a:gd name="T6" fmla="*/ 0 w 50"/>
                <a:gd name="T7" fmla="*/ 0 h 1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"/>
                <a:gd name="T13" fmla="*/ 0 h 115"/>
                <a:gd name="T14" fmla="*/ 50 w 50"/>
                <a:gd name="T15" fmla="*/ 115 h 1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" h="115">
                  <a:moveTo>
                    <a:pt x="0" y="0"/>
                  </a:moveTo>
                  <a:lnTo>
                    <a:pt x="50" y="58"/>
                  </a:lnTo>
                  <a:lnTo>
                    <a:pt x="0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3"/>
            <p:cNvSpPr>
              <a:spLocks noChangeShapeType="1"/>
            </p:cNvSpPr>
            <p:nvPr/>
          </p:nvSpPr>
          <p:spPr bwMode="auto">
            <a:xfrm flipV="1">
              <a:off x="1774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4"/>
            <p:cNvSpPr>
              <a:spLocks noChangeShapeType="1"/>
            </p:cNvSpPr>
            <p:nvPr/>
          </p:nvSpPr>
          <p:spPr bwMode="auto">
            <a:xfrm flipV="1">
              <a:off x="1778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5"/>
            <p:cNvSpPr>
              <a:spLocks noChangeShapeType="1"/>
            </p:cNvSpPr>
            <p:nvPr/>
          </p:nvSpPr>
          <p:spPr bwMode="auto">
            <a:xfrm flipV="1">
              <a:off x="1782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6"/>
            <p:cNvSpPr>
              <a:spLocks noChangeShapeType="1"/>
            </p:cNvSpPr>
            <p:nvPr/>
          </p:nvSpPr>
          <p:spPr bwMode="auto">
            <a:xfrm flipV="1">
              <a:off x="1786" y="729"/>
              <a:ext cx="1" cy="337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1844" y="721"/>
              <a:ext cx="8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1732" y="734"/>
              <a:ext cx="100" cy="57"/>
            </a:xfrm>
            <a:custGeom>
              <a:avLst/>
              <a:gdLst>
                <a:gd name="T0" fmla="*/ 0 w 100"/>
                <a:gd name="T1" fmla="*/ 57 h 57"/>
                <a:gd name="T2" fmla="*/ 50 w 100"/>
                <a:gd name="T3" fmla="*/ 0 h 57"/>
                <a:gd name="T4" fmla="*/ 100 w 100"/>
                <a:gd name="T5" fmla="*/ 57 h 57"/>
                <a:gd name="T6" fmla="*/ 0 w 100"/>
                <a:gd name="T7" fmla="*/ 57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57"/>
                <a:gd name="T14" fmla="*/ 100 w 100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57">
                  <a:moveTo>
                    <a:pt x="0" y="57"/>
                  </a:moveTo>
                  <a:lnTo>
                    <a:pt x="50" y="0"/>
                  </a:lnTo>
                  <a:lnTo>
                    <a:pt x="10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59"/>
            <p:cNvSpPr>
              <a:spLocks noChangeArrowheads="1"/>
            </p:cNvSpPr>
            <p:nvPr/>
          </p:nvSpPr>
          <p:spPr bwMode="auto">
            <a:xfrm>
              <a:off x="260" y="729"/>
              <a:ext cx="3044" cy="3381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60"/>
            <p:cNvSpPr>
              <a:spLocks noChangeShapeType="1"/>
            </p:cNvSpPr>
            <p:nvPr/>
          </p:nvSpPr>
          <p:spPr bwMode="auto">
            <a:xfrm>
              <a:off x="517" y="2380"/>
              <a:ext cx="1" cy="8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Rectangle 61"/>
            <p:cNvSpPr>
              <a:spLocks noChangeArrowheads="1"/>
            </p:cNvSpPr>
            <p:nvPr/>
          </p:nvSpPr>
          <p:spPr bwMode="auto">
            <a:xfrm>
              <a:off x="452" y="2464"/>
              <a:ext cx="22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>
              <a:off x="1797" y="2464"/>
              <a:ext cx="11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3" name="Line 63"/>
            <p:cNvSpPr>
              <a:spLocks noChangeShapeType="1"/>
            </p:cNvSpPr>
            <p:nvPr/>
          </p:nvSpPr>
          <p:spPr bwMode="auto">
            <a:xfrm>
              <a:off x="3047" y="2380"/>
              <a:ext cx="1" cy="8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64"/>
            <p:cNvSpPr>
              <a:spLocks noChangeArrowheads="1"/>
            </p:cNvSpPr>
            <p:nvPr/>
          </p:nvSpPr>
          <p:spPr bwMode="auto">
            <a:xfrm>
              <a:off x="3051" y="2464"/>
              <a:ext cx="11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65" name="Rectangle 65"/>
            <p:cNvSpPr>
              <a:spLocks noChangeArrowheads="1"/>
            </p:cNvSpPr>
            <p:nvPr/>
          </p:nvSpPr>
          <p:spPr bwMode="auto">
            <a:xfrm>
              <a:off x="1613" y="3751"/>
              <a:ext cx="22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6" name="Line 66"/>
            <p:cNvSpPr>
              <a:spLocks noChangeShapeType="1"/>
            </p:cNvSpPr>
            <p:nvPr/>
          </p:nvSpPr>
          <p:spPr bwMode="auto">
            <a:xfrm>
              <a:off x="1747" y="3822"/>
              <a:ext cx="7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1678" y="942"/>
              <a:ext cx="11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68" name="Line 68"/>
            <p:cNvSpPr>
              <a:spLocks noChangeShapeType="1"/>
            </p:cNvSpPr>
            <p:nvPr/>
          </p:nvSpPr>
          <p:spPr bwMode="auto">
            <a:xfrm>
              <a:off x="1747" y="1013"/>
              <a:ext cx="7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76"/>
            <p:cNvSpPr>
              <a:spLocks noChangeArrowheads="1"/>
            </p:cNvSpPr>
            <p:nvPr/>
          </p:nvSpPr>
          <p:spPr bwMode="auto">
            <a:xfrm>
              <a:off x="260" y="729"/>
              <a:ext cx="3044" cy="3381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cxnSp>
        <p:nvCxnSpPr>
          <p:cNvPr id="70" name="Straight Connector 69"/>
          <p:cNvCxnSpPr/>
          <p:nvPr/>
        </p:nvCxnSpPr>
        <p:spPr>
          <a:xfrm>
            <a:off x="6557313" y="1328525"/>
            <a:ext cx="1200150" cy="1588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 flipV="1">
            <a:off x="7756271" y="1361648"/>
            <a:ext cx="320959" cy="2999535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5318154" y="1311782"/>
            <a:ext cx="1246981" cy="2705252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8080346" y="3346666"/>
            <a:ext cx="276900" cy="1008542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8361706" y="3366655"/>
            <a:ext cx="615634" cy="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830408"/>
              </p:ext>
            </p:extLst>
          </p:nvPr>
        </p:nvGraphicFramePr>
        <p:xfrm>
          <a:off x="7347652" y="592919"/>
          <a:ext cx="119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93800" imgH="444500" progId="Equation.DSMT4">
                  <p:embed/>
                </p:oleObj>
              </mc:Choice>
              <mc:Fallback>
                <p:oleObj name="Equation" r:id="rId3" imgW="1193800" imgH="444500" progId="Equation.DSMT4">
                  <p:embed/>
                  <p:pic>
                    <p:nvPicPr>
                      <p:cNvPr id="88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7652" y="592919"/>
                        <a:ext cx="1193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605801"/>
              </p:ext>
            </p:extLst>
          </p:nvPr>
        </p:nvGraphicFramePr>
        <p:xfrm>
          <a:off x="258562" y="5453193"/>
          <a:ext cx="1206951" cy="385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49080" imgH="495000" progId="Equation.DSMT4">
                  <p:embed/>
                </p:oleObj>
              </mc:Choice>
              <mc:Fallback>
                <p:oleObj name="Equation" r:id="rId5" imgW="1549080" imgH="495000" progId="Equation.DSMT4">
                  <p:embed/>
                  <p:pic>
                    <p:nvPicPr>
                      <p:cNvPr id="9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562" y="5453193"/>
                        <a:ext cx="1206951" cy="3858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826943"/>
              </p:ext>
            </p:extLst>
          </p:nvPr>
        </p:nvGraphicFramePr>
        <p:xfrm>
          <a:off x="2809731" y="3949593"/>
          <a:ext cx="1157486" cy="405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85720" imgH="520560" progId="Equation.DSMT4">
                  <p:embed/>
                </p:oleObj>
              </mc:Choice>
              <mc:Fallback>
                <p:oleObj name="Equation" r:id="rId7" imgW="1485720" imgH="520560" progId="Equation.DSMT4">
                  <p:embed/>
                  <p:pic>
                    <p:nvPicPr>
                      <p:cNvPr id="92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731" y="3949593"/>
                        <a:ext cx="1157486" cy="4056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800488"/>
              </p:ext>
            </p:extLst>
          </p:nvPr>
        </p:nvGraphicFramePr>
        <p:xfrm>
          <a:off x="257233" y="4035425"/>
          <a:ext cx="1137700" cy="385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59866" imgH="495085" progId="Equation.DSMT4">
                  <p:embed/>
                </p:oleObj>
              </mc:Choice>
              <mc:Fallback>
                <p:oleObj name="Equation" r:id="rId9" imgW="1459866" imgH="495085" progId="Equation.DSMT4">
                  <p:embed/>
                  <p:pic>
                    <p:nvPicPr>
                      <p:cNvPr id="9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233" y="4035425"/>
                        <a:ext cx="1137700" cy="3858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Text Box 5"/>
          <p:cNvSpPr txBox="1">
            <a:spLocks noChangeArrowheads="1"/>
          </p:cNvSpPr>
          <p:nvPr/>
        </p:nvSpPr>
        <p:spPr bwMode="auto">
          <a:xfrm>
            <a:off x="5084765" y="6613527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1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573041"/>
              </p:ext>
            </p:extLst>
          </p:nvPr>
        </p:nvGraphicFramePr>
        <p:xfrm>
          <a:off x="166661" y="951714"/>
          <a:ext cx="1373896" cy="437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266400" progId="Equation.DSMT4">
                  <p:embed/>
                </p:oleObj>
              </mc:Choice>
              <mc:Fallback>
                <p:oleObj name="Equation" r:id="rId12" imgW="838080" imgH="266400" progId="Equation.DSMT4">
                  <p:embed/>
                  <p:pic>
                    <p:nvPicPr>
                      <p:cNvPr id="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61" y="951714"/>
                        <a:ext cx="1373896" cy="4377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311673"/>
              </p:ext>
            </p:extLst>
          </p:nvPr>
        </p:nvGraphicFramePr>
        <p:xfrm>
          <a:off x="2892390" y="936238"/>
          <a:ext cx="1289805" cy="437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7320" imgH="266400" progId="Equation.DSMT4">
                  <p:embed/>
                </p:oleObj>
              </mc:Choice>
              <mc:Fallback>
                <p:oleObj name="Equation" r:id="rId14" imgW="787320" imgH="266400" progId="Equation.DSMT4">
                  <p:embed/>
                  <p:pic>
                    <p:nvPicPr>
                      <p:cNvPr id="8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2390" y="936238"/>
                        <a:ext cx="1289805" cy="4377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093031"/>
              </p:ext>
            </p:extLst>
          </p:nvPr>
        </p:nvGraphicFramePr>
        <p:xfrm>
          <a:off x="230583" y="2348094"/>
          <a:ext cx="1373896" cy="437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38080" imgH="266400" progId="Equation.DSMT4">
                  <p:embed/>
                </p:oleObj>
              </mc:Choice>
              <mc:Fallback>
                <p:oleObj name="Equation" r:id="rId16" imgW="838080" imgH="266400" progId="Equation.DSMT4">
                  <p:embed/>
                  <p:pic>
                    <p:nvPicPr>
                      <p:cNvPr id="8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583" y="2348094"/>
                        <a:ext cx="1373896" cy="4377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343858"/>
              </p:ext>
            </p:extLst>
          </p:nvPr>
        </p:nvGraphicFramePr>
        <p:xfrm>
          <a:off x="2779478" y="2376873"/>
          <a:ext cx="1768381" cy="500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79280" imgH="304560" progId="Equation.DSMT4">
                  <p:embed/>
                </p:oleObj>
              </mc:Choice>
              <mc:Fallback>
                <p:oleObj name="Equation" r:id="rId18" imgW="1079280" imgH="304560" progId="Equation.DSMT4">
                  <p:embed/>
                  <p:pic>
                    <p:nvPicPr>
                      <p:cNvPr id="8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9478" y="2376873"/>
                        <a:ext cx="1768381" cy="5008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12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A472D-D1F4-4127-8BFB-F96A9B714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7817296" cy="418058"/>
          </a:xfrm>
        </p:spPr>
        <p:txBody>
          <a:bodyPr>
            <a:noAutofit/>
          </a:bodyPr>
          <a:lstStyle/>
          <a:p>
            <a:r>
              <a:rPr lang="en-CA" sz="2400" dirty="0" err="1"/>
              <a:t>i</a:t>
            </a:r>
            <a:r>
              <a:rPr lang="en-CA" sz="2400" dirty="0"/>
              <a:t>) Complex and Transformation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F4763E-D8F1-4257-BB0A-0FCEC564D574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51520" y="836712"/>
                <a:ext cx="8424936" cy="5709248"/>
              </a:xfrm>
            </p:spPr>
            <p:txBody>
              <a:bodyPr>
                <a:normAutofit/>
              </a:bodyPr>
              <a:lstStyle/>
              <a:p>
                <a:r>
                  <a:rPr lang="en-CA" sz="2100" dirty="0"/>
                  <a:t>Complex functions are simplified composite functions: </a:t>
                </a:r>
              </a:p>
              <a:p>
                <a:pPr lvl="1"/>
                <a:r>
                  <a:rPr lang="en-CA" dirty="0"/>
                  <a:t>Semi Circle – square root of a Q.F.   </a:t>
                </a:r>
                <a:r>
                  <a:rPr lang="en-CA" dirty="0">
                    <a:sym typeface="Wingdings" panose="05000000000000000000" pitchFamily="2" charset="2"/>
                  </a:rPr>
                  <a:t>  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CA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CA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CA" dirty="0"/>
              </a:p>
              <a:p>
                <a:pPr lvl="1"/>
                <a:r>
                  <a:rPr lang="en-CA" dirty="0"/>
                  <a:t>Inverted Semi Circle – square root of a negative Q.F.   </a:t>
                </a:r>
                <a:br>
                  <a:rPr lang="en-CA" dirty="0"/>
                </a:br>
                <a:r>
                  <a:rPr lang="en-CA" dirty="0"/>
                  <a:t>                               </a:t>
                </a:r>
                <a:r>
                  <a:rPr lang="en-CA" dirty="0">
                    <a:sym typeface="Wingdings" panose="05000000000000000000" pitchFamily="2" charset="2"/>
                  </a:rPr>
                  <a:t>  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CA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CA" i="1" baseline="300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CA" dirty="0"/>
              </a:p>
              <a:p>
                <a:pPr lvl="1"/>
                <a:r>
                  <a:rPr lang="en-CA" dirty="0"/>
                  <a:t>Rational Function – A polynomial function over another polynomial function </a:t>
                </a:r>
                <a:r>
                  <a:rPr lang="en-CA" dirty="0" err="1"/>
                  <a:t>ie</a:t>
                </a:r>
                <a:r>
                  <a:rPr lang="en-CA" dirty="0"/>
                  <a:t>: linear over quadratic</a:t>
                </a:r>
              </a:p>
              <a:p>
                <a:pPr marL="365760" lvl="1" indent="0">
                  <a:buNone/>
                </a:pPr>
                <a:r>
                  <a:rPr lang="en-CA" dirty="0"/>
                  <a:t>		 </a:t>
                </a:r>
                <a:r>
                  <a:rPr lang="en-CA" dirty="0">
                    <a:sym typeface="Wingdings" panose="05000000000000000000" pitchFamily="2" charset="2"/>
                  </a:rPr>
                  <a:t>  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𝑚𝑥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 baseline="30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𝑏𝑥</m:t>
                        </m:r>
                        <m:r>
                          <a:rPr lang="en-CA" b="0" i="1" baseline="30000" smtClean="0">
                            <a:latin typeface="Cambria Math" panose="02040503050406030204" pitchFamily="18" charset="0"/>
                          </a:rPr>
                          <m:t>+</m:t>
                        </m:r>
                      </m:den>
                    </m:f>
                  </m:oMath>
                </a14:m>
                <a:endParaRPr lang="en-CA" dirty="0"/>
              </a:p>
              <a:p>
                <a:r>
                  <a:rPr lang="en-CA" sz="2100" dirty="0"/>
                  <a:t>In this section, we will learn to find the domain/range of these complex functions</a:t>
                </a:r>
              </a:p>
              <a:p>
                <a:r>
                  <a:rPr lang="en-CA" sz="2100" dirty="0"/>
                  <a:t>Transformation functions apply a transformation to a function: </a:t>
                </a:r>
              </a:p>
              <a:p>
                <a:pPr lvl="1"/>
                <a:r>
                  <a:rPr lang="en-CA" dirty="0"/>
                  <a:t>Reciprocal Function – takes the reciprocal of any function</a:t>
                </a:r>
              </a:p>
              <a:p>
                <a:pPr lvl="1"/>
                <a:r>
                  <a:rPr lang="en-CA" dirty="0"/>
                  <a:t>ABS Value Functions – takes the ABS value of any function </a:t>
                </a:r>
              </a:p>
              <a:p>
                <a:pPr lvl="1"/>
                <a:r>
                  <a:rPr lang="en-CA" dirty="0"/>
                  <a:t>Inverse Function – reverses the “x” and “y” coordinates of any point on the function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F4763E-D8F1-4257-BB0A-0FCEC564D5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51520" y="836712"/>
                <a:ext cx="8424936" cy="5709248"/>
              </a:xfrm>
              <a:blipFill>
                <a:blip r:embed="rId3"/>
                <a:stretch>
                  <a:fillRect l="-217" t="-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310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F484C4-5042-4BC5-81DC-94D5A794EC13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23528" y="260648"/>
                <a:ext cx="8352928" cy="208823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Let ‘f” and ‘g” be functions with respective inverses “F” and “G”.  An equation relating “f” and “g” is  </a:t>
                </a:r>
                <a:br>
                  <a:rPr lang="en-CA" dirty="0"/>
                </a:br>
                <a:r>
                  <a:rPr lang="en-CA" dirty="0"/>
                  <a:t>			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.    </m:t>
                    </m:r>
                  </m:oMath>
                </a14:m>
                <a:r>
                  <a:rPr lang="en-CA" dirty="0"/>
                  <a:t> </a:t>
                </a:r>
                <a:br>
                  <a:rPr lang="en-CA" dirty="0"/>
                </a:br>
                <a:r>
                  <a:rPr lang="en-CA" dirty="0"/>
                  <a:t>If all four functions are defined for all real numbers, and if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2010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, what is the value  of “n”?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F484C4-5042-4BC5-81DC-94D5A794EC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23528" y="260648"/>
                <a:ext cx="8352928" cy="2088232"/>
              </a:xfrm>
              <a:blipFill>
                <a:blip r:embed="rId3"/>
                <a:stretch>
                  <a:fillRect l="-1095" t="-233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232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B24A-88FA-446E-8299-0227BC4CF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1944"/>
          </a:xfrm>
        </p:spPr>
        <p:txBody>
          <a:bodyPr>
            <a:normAutofit fontScale="90000"/>
          </a:bodyPr>
          <a:lstStyle/>
          <a:p>
            <a:r>
              <a:rPr lang="en-CA" sz="2400" dirty="0"/>
              <a:t>Review: Solving Inequalities with Squares: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C76807-9755-4C08-B701-51047F90E6F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63236" y="706582"/>
                <a:ext cx="8478981" cy="3976254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CA" sz="2100" dirty="0"/>
                  <a:t>When solving an inequality with squares, try to understand it graphically</a:t>
                </a:r>
              </a:p>
              <a:p>
                <a:r>
                  <a:rPr lang="en-CA" sz="2100" dirty="0"/>
                  <a:t>First step: Isolate the </a:t>
                </a:r>
                <a14:m>
                  <m:oMath xmlns:m="http://schemas.openxmlformats.org/officeDocument/2006/math">
                    <m:r>
                      <a:rPr lang="en-CA" sz="21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100" i="1" baseline="30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CA" sz="2100" baseline="30000" dirty="0"/>
              </a:p>
              <a:p>
                <a:r>
                  <a:rPr lang="en-CA" sz="2100" dirty="0"/>
                  <a:t>Left side of the equation is </a:t>
                </a:r>
                <a14:m>
                  <m:oMath xmlns:m="http://schemas.openxmlformats.org/officeDocument/2006/math">
                    <m:r>
                      <a:rPr lang="en-CA" sz="21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100" i="1" baseline="30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CA" sz="2100" dirty="0"/>
                  <a:t>, this is</a:t>
                </a:r>
                <a:br>
                  <a:rPr lang="en-CA" sz="2100" dirty="0"/>
                </a:br>
                <a:r>
                  <a:rPr lang="en-CA" sz="2100" dirty="0"/>
                  <a:t>your parabola</a:t>
                </a:r>
              </a:p>
              <a:p>
                <a:r>
                  <a:rPr lang="en-CA" sz="2100" dirty="0"/>
                  <a:t>Right side of your equation is 10,  this </a:t>
                </a:r>
                <a:br>
                  <a:rPr lang="en-CA" sz="2100" dirty="0"/>
                </a:br>
                <a:r>
                  <a:rPr lang="en-CA" sz="2100" dirty="0"/>
                  <a:t>is a horizontal line at </a:t>
                </a:r>
                <a14:m>
                  <m:oMath xmlns:m="http://schemas.openxmlformats.org/officeDocument/2006/math">
                    <m:r>
                      <a:rPr lang="en-CA" sz="21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100" i="1" dirty="0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endParaRPr lang="en-CA" sz="2100" dirty="0"/>
              </a:p>
              <a:p>
                <a:r>
                  <a:rPr lang="en-CA" sz="2100" dirty="0"/>
                  <a:t>The inequality sign wants the parabola to be above (greater), so draw both the parabola and horizontal line</a:t>
                </a:r>
              </a:p>
              <a:p>
                <a:r>
                  <a:rPr lang="en-CA" sz="2100" dirty="0"/>
                  <a:t>From the graph, you see that they </a:t>
                </a:r>
                <a:br>
                  <a:rPr lang="en-CA" sz="2100" dirty="0"/>
                </a:br>
                <a:r>
                  <a:rPr lang="en-CA" sz="2100" dirty="0"/>
                  <a:t>intersect at two points: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21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CA" sz="21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CA" sz="21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ad>
                      <m:radPr>
                        <m:degHide m:val="on"/>
                        <m:ctrlPr>
                          <a:rPr lang="en-CA" sz="21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CA" sz="21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</m:rad>
                  </m:oMath>
                </a14:m>
                <a:endParaRPr lang="en-CA" sz="2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C76807-9755-4C08-B701-51047F90E6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63236" y="706582"/>
                <a:ext cx="8478981" cy="3976254"/>
              </a:xfrm>
              <a:blipFill>
                <a:blip r:embed="rId4"/>
                <a:stretch>
                  <a:fillRect l="-216" t="-184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51BFBC2-E498-4CAC-854D-1ADF226F6A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0571" y="1331678"/>
          <a:ext cx="1572941" cy="466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85800" imgH="203040" progId="Equation.DSMT4">
                  <p:embed/>
                </p:oleObj>
              </mc:Choice>
              <mc:Fallback>
                <p:oleObj name="Equation" r:id="rId5" imgW="6858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51BFBC2-E498-4CAC-854D-1ADF226F6A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10571" y="1331678"/>
                        <a:ext cx="1572941" cy="466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859F12B-4CE1-452B-B95D-62A854FBAF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8312" y="1796815"/>
          <a:ext cx="1106488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2400" imgH="203040" progId="Equation.DSMT4">
                  <p:embed/>
                </p:oleObj>
              </mc:Choice>
              <mc:Fallback>
                <p:oleObj name="Equation" r:id="rId7" imgW="48240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859F12B-4CE1-452B-B95D-62A854FBAF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818312" y="1796815"/>
                        <a:ext cx="1106488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Brace 5">
            <a:extLst>
              <a:ext uri="{FF2B5EF4-FFF2-40B4-BE49-F238E27FC236}">
                <a16:creationId xmlns:a16="http://schemas.microsoft.com/office/drawing/2014/main" id="{84051A33-3ECA-49C8-84C4-EDEA4E741B30}"/>
              </a:ext>
            </a:extLst>
          </p:cNvPr>
          <p:cNvSpPr/>
          <p:nvPr/>
        </p:nvSpPr>
        <p:spPr>
          <a:xfrm rot="5400000">
            <a:off x="6904149" y="2030319"/>
            <a:ext cx="161042" cy="433450"/>
          </a:xfrm>
          <a:prstGeom prst="rightBrace">
            <a:avLst>
              <a:gd name="adj1" fmla="val 35360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226A66-7935-4D4B-8CB3-A480967231A7}"/>
              </a:ext>
            </a:extLst>
          </p:cNvPr>
          <p:cNvSpPr txBox="1"/>
          <p:nvPr/>
        </p:nvSpPr>
        <p:spPr>
          <a:xfrm>
            <a:off x="6144491" y="2341418"/>
            <a:ext cx="1198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Parabola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D45D4C97-9464-4D7B-AC20-013BCD3E6262}"/>
              </a:ext>
            </a:extLst>
          </p:cNvPr>
          <p:cNvSpPr/>
          <p:nvPr/>
        </p:nvSpPr>
        <p:spPr>
          <a:xfrm rot="5400000">
            <a:off x="7674560" y="2052881"/>
            <a:ext cx="161042" cy="433450"/>
          </a:xfrm>
          <a:prstGeom prst="rightBrace">
            <a:avLst>
              <a:gd name="adj1" fmla="val 35360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283BC7-65BF-4756-A5AE-9E34D7354EF3}"/>
              </a:ext>
            </a:extLst>
          </p:cNvPr>
          <p:cNvSpPr txBox="1"/>
          <p:nvPr/>
        </p:nvSpPr>
        <p:spPr>
          <a:xfrm>
            <a:off x="7528686" y="2372145"/>
            <a:ext cx="1198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Hor. Line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616017-F2DD-4220-BB5A-1ED60246F412}"/>
              </a:ext>
            </a:extLst>
          </p:cNvPr>
          <p:cNvCxnSpPr/>
          <p:nvPr/>
        </p:nvCxnSpPr>
        <p:spPr>
          <a:xfrm>
            <a:off x="6144491" y="5701145"/>
            <a:ext cx="196734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C8C9E27-BBC9-410C-A383-EA1BC60A9EFF}"/>
              </a:ext>
            </a:extLst>
          </p:cNvPr>
          <p:cNvCxnSpPr>
            <a:cxnSpLocks/>
          </p:cNvCxnSpPr>
          <p:nvPr/>
        </p:nvCxnSpPr>
        <p:spPr>
          <a:xfrm flipV="1">
            <a:off x="7135091" y="3948545"/>
            <a:ext cx="0" cy="234834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5">
            <a:extLst>
              <a:ext uri="{FF2B5EF4-FFF2-40B4-BE49-F238E27FC236}">
                <a16:creationId xmlns:a16="http://schemas.microsoft.com/office/drawing/2014/main" id="{2EB0434A-4A66-4505-9063-E498C0FA56CA}"/>
              </a:ext>
            </a:extLst>
          </p:cNvPr>
          <p:cNvSpPr>
            <a:spLocks/>
          </p:cNvSpPr>
          <p:nvPr/>
        </p:nvSpPr>
        <p:spPr bwMode="auto">
          <a:xfrm>
            <a:off x="6593295" y="3744456"/>
            <a:ext cx="1106485" cy="1959058"/>
          </a:xfrm>
          <a:custGeom>
            <a:avLst/>
            <a:gdLst>
              <a:gd name="T0" fmla="*/ 2147483646 w 320"/>
              <a:gd name="T1" fmla="*/ 2147483646 h 330"/>
              <a:gd name="T2" fmla="*/ 2147483646 w 320"/>
              <a:gd name="T3" fmla="*/ 2147483646 h 330"/>
              <a:gd name="T4" fmla="*/ 2147483646 w 320"/>
              <a:gd name="T5" fmla="*/ 2147483646 h 330"/>
              <a:gd name="T6" fmla="*/ 2147483646 w 320"/>
              <a:gd name="T7" fmla="*/ 2147483646 h 330"/>
              <a:gd name="T8" fmla="*/ 2147483646 w 320"/>
              <a:gd name="T9" fmla="*/ 2147483646 h 330"/>
              <a:gd name="T10" fmla="*/ 2147483646 w 320"/>
              <a:gd name="T11" fmla="*/ 2147483646 h 330"/>
              <a:gd name="T12" fmla="*/ 2147483646 w 320"/>
              <a:gd name="T13" fmla="*/ 2147483646 h 330"/>
              <a:gd name="T14" fmla="*/ 2147483646 w 320"/>
              <a:gd name="T15" fmla="*/ 2147483646 h 330"/>
              <a:gd name="T16" fmla="*/ 2147483646 w 320"/>
              <a:gd name="T17" fmla="*/ 2147483646 h 330"/>
              <a:gd name="T18" fmla="*/ 2147483646 w 320"/>
              <a:gd name="T19" fmla="*/ 2147483646 h 330"/>
              <a:gd name="T20" fmla="*/ 2147483646 w 320"/>
              <a:gd name="T21" fmla="*/ 2147483646 h 330"/>
              <a:gd name="T22" fmla="*/ 2147483646 w 320"/>
              <a:gd name="T23" fmla="*/ 2147483646 h 330"/>
              <a:gd name="T24" fmla="*/ 2147483646 w 320"/>
              <a:gd name="T25" fmla="*/ 2147483646 h 330"/>
              <a:gd name="T26" fmla="*/ 2147483646 w 320"/>
              <a:gd name="T27" fmla="*/ 2147483646 h 330"/>
              <a:gd name="T28" fmla="*/ 2147483646 w 320"/>
              <a:gd name="T29" fmla="*/ 2147483646 h 330"/>
              <a:gd name="T30" fmla="*/ 2147483646 w 320"/>
              <a:gd name="T31" fmla="*/ 2147483646 h 330"/>
              <a:gd name="T32" fmla="*/ 2147483646 w 320"/>
              <a:gd name="T33" fmla="*/ 2147483646 h 330"/>
              <a:gd name="T34" fmla="*/ 2147483646 w 320"/>
              <a:gd name="T35" fmla="*/ 2147483646 h 330"/>
              <a:gd name="T36" fmla="*/ 2147483646 w 320"/>
              <a:gd name="T37" fmla="*/ 2147483646 h 330"/>
              <a:gd name="T38" fmla="*/ 2147483646 w 320"/>
              <a:gd name="T39" fmla="*/ 2147483646 h 330"/>
              <a:gd name="T40" fmla="*/ 2147483646 w 320"/>
              <a:gd name="T41" fmla="*/ 2147483646 h 330"/>
              <a:gd name="T42" fmla="*/ 2147483646 w 320"/>
              <a:gd name="T43" fmla="*/ 2147483646 h 330"/>
              <a:gd name="T44" fmla="*/ 2147483646 w 320"/>
              <a:gd name="T45" fmla="*/ 2147483646 h 330"/>
              <a:gd name="T46" fmla="*/ 2147483646 w 320"/>
              <a:gd name="T47" fmla="*/ 2147483646 h 330"/>
              <a:gd name="T48" fmla="*/ 2147483646 w 320"/>
              <a:gd name="T49" fmla="*/ 2147483646 h 330"/>
              <a:gd name="T50" fmla="*/ 2147483646 w 320"/>
              <a:gd name="T51" fmla="*/ 2147483646 h 330"/>
              <a:gd name="T52" fmla="*/ 2147483646 w 320"/>
              <a:gd name="T53" fmla="*/ 2147483646 h 330"/>
              <a:gd name="T54" fmla="*/ 2147483646 w 320"/>
              <a:gd name="T55" fmla="*/ 2147483646 h 330"/>
              <a:gd name="T56" fmla="*/ 2147483646 w 320"/>
              <a:gd name="T57" fmla="*/ 2147483646 h 330"/>
              <a:gd name="T58" fmla="*/ 2147483646 w 320"/>
              <a:gd name="T59" fmla="*/ 2147483646 h 330"/>
              <a:gd name="T60" fmla="*/ 2147483646 w 320"/>
              <a:gd name="T61" fmla="*/ 2147483646 h 330"/>
              <a:gd name="T62" fmla="*/ 2147483646 w 320"/>
              <a:gd name="T63" fmla="*/ 2147483646 h 330"/>
              <a:gd name="T64" fmla="*/ 2147483646 w 320"/>
              <a:gd name="T65" fmla="*/ 2147483646 h 330"/>
              <a:gd name="T66" fmla="*/ 2147483646 w 320"/>
              <a:gd name="T67" fmla="*/ 2147483646 h 330"/>
              <a:gd name="T68" fmla="*/ 2147483646 w 320"/>
              <a:gd name="T69" fmla="*/ 2147483646 h 330"/>
              <a:gd name="T70" fmla="*/ 2147483646 w 320"/>
              <a:gd name="T71" fmla="*/ 2147483646 h 330"/>
              <a:gd name="T72" fmla="*/ 2147483646 w 320"/>
              <a:gd name="T73" fmla="*/ 2147483646 h 330"/>
              <a:gd name="T74" fmla="*/ 2147483646 w 320"/>
              <a:gd name="T75" fmla="*/ 2147483646 h 330"/>
              <a:gd name="T76" fmla="*/ 2147483646 w 320"/>
              <a:gd name="T77" fmla="*/ 2147483646 h 330"/>
              <a:gd name="T78" fmla="*/ 2147483646 w 320"/>
              <a:gd name="T79" fmla="*/ 2147483646 h 330"/>
              <a:gd name="T80" fmla="*/ 2147483646 w 320"/>
              <a:gd name="T81" fmla="*/ 2147483646 h 330"/>
              <a:gd name="T82" fmla="*/ 2147483646 w 320"/>
              <a:gd name="T83" fmla="*/ 2147483646 h 330"/>
              <a:gd name="T84" fmla="*/ 2147483646 w 320"/>
              <a:gd name="T85" fmla="*/ 2147483646 h 330"/>
              <a:gd name="T86" fmla="*/ 2147483646 w 320"/>
              <a:gd name="T87" fmla="*/ 2147483646 h 330"/>
              <a:gd name="T88" fmla="*/ 2147483646 w 320"/>
              <a:gd name="T89" fmla="*/ 2147483646 h 330"/>
              <a:gd name="T90" fmla="*/ 2147483646 w 320"/>
              <a:gd name="T91" fmla="*/ 2147483646 h 330"/>
              <a:gd name="T92" fmla="*/ 2147483646 w 320"/>
              <a:gd name="T93" fmla="*/ 2147483646 h 330"/>
              <a:gd name="T94" fmla="*/ 2147483646 w 320"/>
              <a:gd name="T95" fmla="*/ 2147483646 h 330"/>
              <a:gd name="T96" fmla="*/ 2147483646 w 320"/>
              <a:gd name="T97" fmla="*/ 2147483646 h 330"/>
              <a:gd name="T98" fmla="*/ 2147483646 w 320"/>
              <a:gd name="T99" fmla="*/ 2147483646 h 330"/>
              <a:gd name="T100" fmla="*/ 2147483646 w 320"/>
              <a:gd name="T101" fmla="*/ 2147483646 h 330"/>
              <a:gd name="T102" fmla="*/ 2147483646 w 320"/>
              <a:gd name="T103" fmla="*/ 2147483646 h 330"/>
              <a:gd name="T104" fmla="*/ 2147483646 w 320"/>
              <a:gd name="T105" fmla="*/ 2147483646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93BA050-D47F-4BBB-A5DD-AB98083997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06707" y="3646358"/>
          <a:ext cx="677109" cy="3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19040" imgH="228600" progId="Equation.DSMT4">
                  <p:embed/>
                </p:oleObj>
              </mc:Choice>
              <mc:Fallback>
                <p:oleObj name="Equation" r:id="rId9" imgW="41904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93BA050-D47F-4BBB-A5DD-AB98083997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706707" y="3646358"/>
                        <a:ext cx="677109" cy="369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0010B90-02EF-4951-9546-C19BB427D67A}"/>
              </a:ext>
            </a:extLst>
          </p:cNvPr>
          <p:cNvCxnSpPr/>
          <p:nvPr/>
        </p:nvCxnSpPr>
        <p:spPr>
          <a:xfrm>
            <a:off x="5983843" y="4553267"/>
            <a:ext cx="23358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0AEE4BC-6963-4BDF-A050-02A2BFBB80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29384" y="4395372"/>
          <a:ext cx="67627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9040" imgH="203040" progId="Equation.DSMT4">
                  <p:embed/>
                </p:oleObj>
              </mc:Choice>
              <mc:Fallback>
                <p:oleObj name="Equation" r:id="rId11" imgW="41904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40AEE4BC-6963-4BDF-A050-02A2BFBB80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329384" y="4395372"/>
                        <a:ext cx="676275" cy="328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96124084-B201-4FD0-9364-975217D832BD}"/>
              </a:ext>
            </a:extLst>
          </p:cNvPr>
          <p:cNvSpPr/>
          <p:nvPr/>
        </p:nvSpPr>
        <p:spPr>
          <a:xfrm>
            <a:off x="6670963" y="4516581"/>
            <a:ext cx="76200" cy="717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913B736-B08F-4A35-8A5B-BD9D3D52242E}"/>
              </a:ext>
            </a:extLst>
          </p:cNvPr>
          <p:cNvSpPr/>
          <p:nvPr/>
        </p:nvSpPr>
        <p:spPr>
          <a:xfrm>
            <a:off x="7550725" y="4516582"/>
            <a:ext cx="76200" cy="717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A8CDBB-3DF0-4AF1-8636-AB4DC7655853}"/>
              </a:ext>
            </a:extLst>
          </p:cNvPr>
          <p:cNvCxnSpPr>
            <a:cxnSpLocks/>
          </p:cNvCxnSpPr>
          <p:nvPr/>
        </p:nvCxnSpPr>
        <p:spPr>
          <a:xfrm>
            <a:off x="6690424" y="4588303"/>
            <a:ext cx="0" cy="1120169"/>
          </a:xfrm>
          <a:prstGeom prst="line">
            <a:avLst/>
          </a:prstGeom>
          <a:ln>
            <a:solidFill>
              <a:srgbClr val="FF0000"/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FCDE203C-6941-4357-9C32-5570515286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80936" y="5708472"/>
          <a:ext cx="734850" cy="269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22080" imgH="228600" progId="Equation.DSMT4">
                  <p:embed/>
                </p:oleObj>
              </mc:Choice>
              <mc:Fallback>
                <p:oleObj name="Equation" r:id="rId13" imgW="62208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FCDE203C-6941-4357-9C32-5570515286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180936" y="5708472"/>
                        <a:ext cx="734850" cy="2697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291CA47-9238-45AD-A598-C30D560B0604}"/>
              </a:ext>
            </a:extLst>
          </p:cNvPr>
          <p:cNvCxnSpPr>
            <a:cxnSpLocks/>
          </p:cNvCxnSpPr>
          <p:nvPr/>
        </p:nvCxnSpPr>
        <p:spPr>
          <a:xfrm>
            <a:off x="7592785" y="4568763"/>
            <a:ext cx="0" cy="1120169"/>
          </a:xfrm>
          <a:prstGeom prst="line">
            <a:avLst/>
          </a:prstGeom>
          <a:ln>
            <a:solidFill>
              <a:srgbClr val="FF0000"/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E4FE1881-1183-4E4D-8305-59F4D1B534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19830" y="5689600"/>
          <a:ext cx="6286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33160" imgH="228600" progId="Equation.DSMT4">
                  <p:embed/>
                </p:oleObj>
              </mc:Choice>
              <mc:Fallback>
                <p:oleObj name="Equation" r:id="rId15" imgW="533160" imgH="2286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E4FE1881-1183-4E4D-8305-59F4D1B534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419830" y="5689600"/>
                        <a:ext cx="628650" cy="269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0B82B9E0-A604-41FA-8546-6065D545E796}"/>
              </a:ext>
            </a:extLst>
          </p:cNvPr>
          <p:cNvSpPr txBox="1"/>
          <p:nvPr/>
        </p:nvSpPr>
        <p:spPr>
          <a:xfrm>
            <a:off x="401782" y="449817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If we are solving: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642008C8-70E7-4A86-A51B-EFBF0BE06E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7004" y="4765365"/>
          <a:ext cx="954088" cy="401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82400" imgH="203040" progId="Equation.DSMT4">
                  <p:embed/>
                </p:oleObj>
              </mc:Choice>
              <mc:Fallback>
                <p:oleObj name="Equation" r:id="rId17" imgW="48240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642008C8-70E7-4A86-A51B-EFBF0BE06E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47004" y="4765365"/>
                        <a:ext cx="954088" cy="401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003282D5-D66D-439F-B4F0-BE8BD539BCBE}"/>
              </a:ext>
            </a:extLst>
          </p:cNvPr>
          <p:cNvSpPr txBox="1"/>
          <p:nvPr/>
        </p:nvSpPr>
        <p:spPr>
          <a:xfrm>
            <a:off x="263236" y="5148387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We want the domain that the parabola is above:</a:t>
            </a:r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7EDB8611-F675-4A2F-85C7-1E1B11A113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802" y="6087097"/>
          <a:ext cx="2453980" cy="419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33440" imgH="228600" progId="Equation.DSMT4">
                  <p:embed/>
                </p:oleObj>
              </mc:Choice>
              <mc:Fallback>
                <p:oleObj name="Equation" r:id="rId18" imgW="1333440" imgH="2286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7EDB8611-F675-4A2F-85C7-1E1B11A113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33802" y="6087097"/>
                        <a:ext cx="2453980" cy="4195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>
            <a:extLst>
              <a:ext uri="{FF2B5EF4-FFF2-40B4-BE49-F238E27FC236}">
                <a16:creationId xmlns:a16="http://schemas.microsoft.com/office/drawing/2014/main" id="{361BFA48-BF13-4827-8816-65D85069C628}"/>
              </a:ext>
            </a:extLst>
          </p:cNvPr>
          <p:cNvSpPr/>
          <p:nvPr/>
        </p:nvSpPr>
        <p:spPr>
          <a:xfrm>
            <a:off x="5765303" y="3744456"/>
            <a:ext cx="925121" cy="2762226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6A94320-F7AF-4CAA-8521-E043FDFDD117}"/>
              </a:ext>
            </a:extLst>
          </p:cNvPr>
          <p:cNvSpPr/>
          <p:nvPr/>
        </p:nvSpPr>
        <p:spPr>
          <a:xfrm>
            <a:off x="7579997" y="3772493"/>
            <a:ext cx="925121" cy="2762226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B873EBD-06D5-48C3-A3BD-7D1B19D39D54}"/>
              </a:ext>
            </a:extLst>
          </p:cNvPr>
          <p:cNvSpPr txBox="1"/>
          <p:nvPr/>
        </p:nvSpPr>
        <p:spPr>
          <a:xfrm>
            <a:off x="2986645" y="4511752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If we are solving:</a:t>
            </a:r>
          </a:p>
        </p:txBody>
      </p:sp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C2E001A6-DB62-4A0A-8627-2727C5F947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7075" y="4770522"/>
          <a:ext cx="954088" cy="401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82400" imgH="203040" progId="Equation.DSMT4">
                  <p:embed/>
                </p:oleObj>
              </mc:Choice>
              <mc:Fallback>
                <p:oleObj name="Equation" r:id="rId20" imgW="482400" imgH="20304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C2E001A6-DB62-4A0A-8627-2727C5F947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507075" y="4770522"/>
                        <a:ext cx="954088" cy="401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0915049E-E930-4870-8A66-1D5EE6811F66}"/>
              </a:ext>
            </a:extLst>
          </p:cNvPr>
          <p:cNvSpPr txBox="1"/>
          <p:nvPr/>
        </p:nvSpPr>
        <p:spPr>
          <a:xfrm>
            <a:off x="2847889" y="5166437"/>
            <a:ext cx="25241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We want the middle with the parabola under the line:</a:t>
            </a:r>
          </a:p>
        </p:txBody>
      </p: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A5AF8151-1691-4963-A061-53F7B1B646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5710" y="6071717"/>
          <a:ext cx="19621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66680" imgH="228600" progId="Equation.DSMT4">
                  <p:embed/>
                </p:oleObj>
              </mc:Choice>
              <mc:Fallback>
                <p:oleObj name="Equation" r:id="rId22" imgW="1066680" imgH="22860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A5AF8151-1691-4963-A061-53F7B1B646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075710" y="6071717"/>
                        <a:ext cx="196215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5">
            <a:extLst>
              <a:ext uri="{FF2B5EF4-FFF2-40B4-BE49-F238E27FC236}">
                <a16:creationId xmlns:a16="http://schemas.microsoft.com/office/drawing/2014/main" id="{366627B0-73BA-423A-8C92-03502134E14D}"/>
              </a:ext>
            </a:extLst>
          </p:cNvPr>
          <p:cNvSpPr/>
          <p:nvPr/>
        </p:nvSpPr>
        <p:spPr>
          <a:xfrm>
            <a:off x="6671765" y="3733667"/>
            <a:ext cx="925121" cy="2762226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884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4" grpId="0" animBg="1"/>
      <p:bldP spid="19" grpId="0" animBg="1"/>
      <p:bldP spid="20" grpId="0" animBg="1"/>
      <p:bldP spid="26" grpId="0"/>
      <p:bldP spid="28" grpId="0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/>
      <p:bldP spid="34" grpId="0"/>
      <p:bldP spid="36" grpId="0" animBg="1"/>
      <p:bldP spid="3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CB52B-0B4E-476D-8278-CDF98F55F59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9326" y="207818"/>
            <a:ext cx="8672947" cy="67194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Solve the following inequalities with squares: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B1268D9-2C35-4348-B4AF-31E839CE11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998" y="879763"/>
          <a:ext cx="1644329" cy="462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520" imgH="228600" progId="Equation.DSMT4">
                  <p:embed/>
                </p:oleObj>
              </mc:Choice>
              <mc:Fallback>
                <p:oleObj name="Equation" r:id="rId3" imgW="81252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B1268D9-2C35-4348-B4AF-31E839CE11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9998" y="879763"/>
                        <a:ext cx="1644329" cy="4624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F851E74-6E93-4CA9-B31E-A6536E3E83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61858" y="879475"/>
          <a:ext cx="19780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7760" imgH="228600" progId="Equation.DSMT4">
                  <p:embed/>
                </p:oleObj>
              </mc:Choice>
              <mc:Fallback>
                <p:oleObj name="Equation" r:id="rId5" imgW="97776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F851E74-6E93-4CA9-B31E-A6536E3E83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61858" y="879475"/>
                        <a:ext cx="1978025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C75E16B-6864-4EBE-99E1-ECA66A1A26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8386" y="879763"/>
          <a:ext cx="17748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76240" imgH="228600" progId="Equation.DSMT4">
                  <p:embed/>
                </p:oleObj>
              </mc:Choice>
              <mc:Fallback>
                <p:oleObj name="Equation" r:id="rId7" imgW="87624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C75E16B-6864-4EBE-99E1-ECA66A1A26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08386" y="879763"/>
                        <a:ext cx="1774825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779ACA7-6A1E-4C34-979F-672C9503C3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404995"/>
              </p:ext>
            </p:extLst>
          </p:nvPr>
        </p:nvGraphicFramePr>
        <p:xfrm>
          <a:off x="254223" y="5802024"/>
          <a:ext cx="19415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77760" imgH="177480" progId="Equation.DSMT4">
                  <p:embed/>
                </p:oleObj>
              </mc:Choice>
              <mc:Fallback>
                <p:oleObj name="Equation" r:id="rId9" imgW="97776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779ACA7-6A1E-4C34-979F-672C9503C3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4223" y="5802024"/>
                        <a:ext cx="1941513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8E864FA-3345-4E2F-A621-BFC7D06728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468101"/>
              </p:ext>
            </p:extLst>
          </p:nvPr>
        </p:nvGraphicFramePr>
        <p:xfrm>
          <a:off x="3347864" y="5562600"/>
          <a:ext cx="16637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38080" imgH="419040" progId="Equation.DSMT4">
                  <p:embed/>
                </p:oleObj>
              </mc:Choice>
              <mc:Fallback>
                <p:oleObj name="Equation" r:id="rId11" imgW="838080" imgH="419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8E864FA-3345-4E2F-A621-BFC7D06728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47864" y="5562600"/>
                        <a:ext cx="1663700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7A754A9-3203-405C-AA68-B28994D6A0BB}"/>
              </a:ext>
            </a:extLst>
          </p:cNvPr>
          <p:cNvSpPr txBox="1"/>
          <p:nvPr/>
        </p:nvSpPr>
        <p:spPr>
          <a:xfrm>
            <a:off x="5508104" y="5819144"/>
            <a:ext cx="3191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All Real values</a:t>
            </a:r>
          </a:p>
        </p:txBody>
      </p:sp>
    </p:spTree>
    <p:extLst>
      <p:ext uri="{BB962C8B-B14F-4D97-AF65-F5344CB8AC3E}">
        <p14:creationId xmlns:p14="http://schemas.microsoft.com/office/powerpoint/2010/main" val="2961010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E1FD6-3BFE-4D77-9842-9A0B61B6B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418058"/>
          </a:xfrm>
        </p:spPr>
        <p:txBody>
          <a:bodyPr>
            <a:normAutofit fontScale="90000"/>
          </a:bodyPr>
          <a:lstStyle/>
          <a:p>
            <a:r>
              <a:rPr lang="en-CA" dirty="0"/>
              <a:t>Domain/Range of Semi Circle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CF946-DEEC-4E4C-86A3-94DF50AA5F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9317" y="632730"/>
            <a:ext cx="8280920" cy="432048"/>
          </a:xfrm>
        </p:spPr>
        <p:txBody>
          <a:bodyPr>
            <a:normAutofit/>
          </a:bodyPr>
          <a:lstStyle/>
          <a:p>
            <a:r>
              <a:rPr lang="en-CA" sz="2200" dirty="0"/>
              <a:t>A semi circle is in the form of, where “R” is the radius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C3B0ADA-6388-4A89-A569-9DA983BCE4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560" y="1083214"/>
          <a:ext cx="2346304" cy="714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76240" imgH="266400" progId="Equation.DSMT4">
                  <p:embed/>
                </p:oleObj>
              </mc:Choice>
              <mc:Fallback>
                <p:oleObj name="Equation" r:id="rId3" imgW="876240" imgH="266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C3B0ADA-6388-4A89-A569-9DA983BCE4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1083214"/>
                        <a:ext cx="2346304" cy="714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D455AB5-D1E1-428A-BE0A-B7147DFC78C1}"/>
              </a:ext>
            </a:extLst>
          </p:cNvPr>
          <p:cNvSpPr txBox="1"/>
          <p:nvPr/>
        </p:nvSpPr>
        <p:spPr>
          <a:xfrm>
            <a:off x="2860257" y="1354835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Semi-Circle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40C0E5-FF00-4A4E-BD40-9C43CDBF28BE}"/>
              </a:ext>
            </a:extLst>
          </p:cNvPr>
          <p:cNvSpPr txBox="1">
            <a:spLocks/>
          </p:cNvSpPr>
          <p:nvPr/>
        </p:nvSpPr>
        <p:spPr>
          <a:xfrm>
            <a:off x="251520" y="1772816"/>
            <a:ext cx="8280920" cy="72008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To find the domain algebraically, the expression inside must be greater or equal to zero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037E61E-6477-4262-B2C2-FCC5610570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359" y="2492898"/>
          <a:ext cx="1686208" cy="52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50680" imgH="266400" progId="Equation.DSMT4">
                  <p:embed/>
                </p:oleObj>
              </mc:Choice>
              <mc:Fallback>
                <p:oleObj name="Equation" r:id="rId5" imgW="850680" imgH="266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037E61E-6477-4262-B2C2-FCC5610570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4359" y="2492898"/>
                        <a:ext cx="1686208" cy="528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BF6E874-FE56-4B62-896A-96FB88D4E0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383" y="3068962"/>
          <a:ext cx="14366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3600" imgH="203040" progId="Equation.DSMT4">
                  <p:embed/>
                </p:oleObj>
              </mc:Choice>
              <mc:Fallback>
                <p:oleObj name="Equation" r:id="rId7" imgW="72360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BF6E874-FE56-4B62-896A-96FB88D4E0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00383" y="3068962"/>
                        <a:ext cx="1436688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F014235-033D-4165-967D-822C819C2D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82692" y="3492306"/>
          <a:ext cx="95726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82400" imgH="203040" progId="Equation.DSMT4">
                  <p:embed/>
                </p:oleObj>
              </mc:Choice>
              <mc:Fallback>
                <p:oleObj name="Equation" r:id="rId9" imgW="48240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F014235-033D-4165-967D-822C819C2D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82692" y="3492306"/>
                        <a:ext cx="957263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A9552B2-9A63-479B-AFA2-0C77C2DD4E04}"/>
              </a:ext>
            </a:extLst>
          </p:cNvPr>
          <p:cNvCxnSpPr/>
          <p:nvPr/>
        </p:nvCxnSpPr>
        <p:spPr>
          <a:xfrm>
            <a:off x="2931102" y="3419204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BC28207-B72C-4A22-9865-AE7F92FF9A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0043" y="3500071"/>
          <a:ext cx="264319" cy="231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40" imgH="177480" progId="Equation.DSMT4">
                  <p:embed/>
                </p:oleObj>
              </mc:Choice>
              <mc:Fallback>
                <p:oleObj name="Equation" r:id="rId11" imgW="20304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BC28207-B72C-4A22-9865-AE7F92FF9A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60043" y="3500071"/>
                        <a:ext cx="264319" cy="2312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B2951FC-CD20-4EAF-B9C5-10A36F7C82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35426" y="3500467"/>
          <a:ext cx="149225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B2951FC-CD20-4EAF-B9C5-10A36F7C82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635426" y="3500467"/>
                        <a:ext cx="149225" cy="230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7521FA-B69F-46C0-A81A-C74E185BD89B}"/>
              </a:ext>
            </a:extLst>
          </p:cNvPr>
          <p:cNvCxnSpPr>
            <a:cxnSpLocks/>
          </p:cNvCxnSpPr>
          <p:nvPr/>
        </p:nvCxnSpPr>
        <p:spPr>
          <a:xfrm>
            <a:off x="3278702" y="3318731"/>
            <a:ext cx="0" cy="2076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7963946-7AA7-4596-8BDF-EF7F132F794B}"/>
              </a:ext>
            </a:extLst>
          </p:cNvPr>
          <p:cNvCxnSpPr>
            <a:cxnSpLocks/>
          </p:cNvCxnSpPr>
          <p:nvPr/>
        </p:nvCxnSpPr>
        <p:spPr>
          <a:xfrm>
            <a:off x="4718862" y="3318731"/>
            <a:ext cx="0" cy="2076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2D5383A-06C8-46DE-8502-DF6ECFCC7669}"/>
              </a:ext>
            </a:extLst>
          </p:cNvPr>
          <p:cNvGrpSpPr/>
          <p:nvPr/>
        </p:nvGrpSpPr>
        <p:grpSpPr>
          <a:xfrm>
            <a:off x="3036247" y="3018189"/>
            <a:ext cx="1945178" cy="880046"/>
            <a:chOff x="3100388" y="1106488"/>
            <a:chExt cx="3327400" cy="3743325"/>
          </a:xfrm>
        </p:grpSpPr>
        <p:sp>
          <p:nvSpPr>
            <p:cNvPr id="18" name="Freeform 46">
              <a:extLst>
                <a:ext uri="{FF2B5EF4-FFF2-40B4-BE49-F238E27FC236}">
                  <a16:creationId xmlns:a16="http://schemas.microsoft.com/office/drawing/2014/main" id="{0F1ACAC1-8C4C-4594-9CBE-E03F4C0AF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>
                  <a:alpha val="49000"/>
                </a:srgbClr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" name="Freeform 45">
              <a:extLst>
                <a:ext uri="{FF2B5EF4-FFF2-40B4-BE49-F238E27FC236}">
                  <a16:creationId xmlns:a16="http://schemas.microsoft.com/office/drawing/2014/main" id="{B244E0D6-20B2-4F31-B184-E53BF840CC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>
                  <a:alpha val="49000"/>
                </a:srgbClr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0B5F283-19DA-4521-84C5-F627060E082A}"/>
                  </a:ext>
                </a:extLst>
              </p:cNvPr>
              <p:cNvSpPr txBox="1"/>
              <p:nvPr/>
            </p:nvSpPr>
            <p:spPr>
              <a:xfrm>
                <a:off x="5347887" y="2412533"/>
                <a:ext cx="319119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dirty="0">
                    <a:solidFill>
                      <a:srgbClr val="FF0000"/>
                    </a:solidFill>
                  </a:rPr>
                  <a:t>Solving an inequality with squares is best with a number line.  The values of “x” where x</a:t>
                </a:r>
                <a:r>
                  <a:rPr lang="en-CA" baseline="30000" dirty="0">
                    <a:solidFill>
                      <a:srgbClr val="FF0000"/>
                    </a:solidFill>
                  </a:rPr>
                  <a:t>2</a:t>
                </a:r>
                <a:r>
                  <a:rPr lang="en-CA" dirty="0">
                    <a:solidFill>
                      <a:srgbClr val="FF0000"/>
                    </a:solidFill>
                  </a:rPr>
                  <a:t> is less than 25 is in between </a:t>
                </a:r>
                <a14:m>
                  <m:oMath xmlns:m="http://schemas.openxmlformats.org/officeDocument/2006/math">
                    <m:r>
                      <a:rPr lang="en-CA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 and 5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0B5F283-19DA-4521-84C5-F627060E08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7887" y="2412533"/>
                <a:ext cx="3191196" cy="1477328"/>
              </a:xfrm>
              <a:prstGeom prst="rect">
                <a:avLst/>
              </a:prstGeom>
              <a:blipFill>
                <a:blip r:embed="rId16"/>
                <a:stretch>
                  <a:fillRect t="-2479" r="-1527" b="-578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9A7E214-FD85-4A5A-BFBE-4059F684A9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32706" y="3958128"/>
          <a:ext cx="13350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72840" imgH="177480" progId="Equation.DSMT4">
                  <p:embed/>
                </p:oleObj>
              </mc:Choice>
              <mc:Fallback>
                <p:oleObj name="Equation" r:id="rId17" imgW="67284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9A7E214-FD85-4A5A-BFBE-4059F684A9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432706" y="3958128"/>
                        <a:ext cx="1335088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CA97C51-502F-48FC-9076-0006AFE92B77}"/>
              </a:ext>
            </a:extLst>
          </p:cNvPr>
          <p:cNvSpPr txBox="1">
            <a:spLocks/>
          </p:cNvSpPr>
          <p:nvPr/>
        </p:nvSpPr>
        <p:spPr>
          <a:xfrm>
            <a:off x="199938" y="4330791"/>
            <a:ext cx="828092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Another way to find the domain/range is to use it’s graph</a:t>
            </a: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99ED44DA-1756-4BEA-A2CE-B5781DC5177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5307" y="4782814"/>
            <a:ext cx="2619080" cy="1821968"/>
            <a:chOff x="3" y="562"/>
            <a:chExt cx="2874" cy="1595"/>
          </a:xfrm>
        </p:grpSpPr>
        <p:sp>
          <p:nvSpPr>
            <p:cNvPr id="24" name="Rectangle 5">
              <a:extLst>
                <a:ext uri="{FF2B5EF4-FFF2-40B4-BE49-F238E27FC236}">
                  <a16:creationId xmlns:a16="http://schemas.microsoft.com/office/drawing/2014/main" id="{6B3B50FA-4D8B-4A82-87D2-B82A3B573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" y="568"/>
              <a:ext cx="2874" cy="1589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25" name="Line 6">
              <a:extLst>
                <a:ext uri="{FF2B5EF4-FFF2-40B4-BE49-F238E27FC236}">
                  <a16:creationId xmlns:a16="http://schemas.microsoft.com/office/drawing/2014/main" id="{008B225F-36E8-479F-9304-0C19E5C53D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Line 7">
              <a:extLst>
                <a:ext uri="{FF2B5EF4-FFF2-40B4-BE49-F238E27FC236}">
                  <a16:creationId xmlns:a16="http://schemas.microsoft.com/office/drawing/2014/main" id="{0AF4387E-D4C0-4A27-9B63-76AD32015C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Line 8">
              <a:extLst>
                <a:ext uri="{FF2B5EF4-FFF2-40B4-BE49-F238E27FC236}">
                  <a16:creationId xmlns:a16="http://schemas.microsoft.com/office/drawing/2014/main" id="{18F434B9-706D-4CCB-AAA0-4E23BA0AFF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Line 9">
              <a:extLst>
                <a:ext uri="{FF2B5EF4-FFF2-40B4-BE49-F238E27FC236}">
                  <a16:creationId xmlns:a16="http://schemas.microsoft.com/office/drawing/2014/main" id="{60EE8BB6-4112-415E-9996-BAF8D16558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5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" name="Line 10">
              <a:extLst>
                <a:ext uri="{FF2B5EF4-FFF2-40B4-BE49-F238E27FC236}">
                  <a16:creationId xmlns:a16="http://schemas.microsoft.com/office/drawing/2014/main" id="{10E1B1ED-8A47-4563-BC99-34BDB76EDD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3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" name="Line 11">
              <a:extLst>
                <a:ext uri="{FF2B5EF4-FFF2-40B4-BE49-F238E27FC236}">
                  <a16:creationId xmlns:a16="http://schemas.microsoft.com/office/drawing/2014/main" id="{00F7C2B0-7B88-4CFA-B627-F697B207BC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1" name="Line 12">
              <a:extLst>
                <a:ext uri="{FF2B5EF4-FFF2-40B4-BE49-F238E27FC236}">
                  <a16:creationId xmlns:a16="http://schemas.microsoft.com/office/drawing/2014/main" id="{BFE4A860-9F6C-4A88-81A9-2A1C9B9654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2" name="Line 13">
              <a:extLst>
                <a:ext uri="{FF2B5EF4-FFF2-40B4-BE49-F238E27FC236}">
                  <a16:creationId xmlns:a16="http://schemas.microsoft.com/office/drawing/2014/main" id="{FF7E80FA-7961-413A-9B70-33ED8D27D5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3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3" name="Line 14">
              <a:extLst>
                <a:ext uri="{FF2B5EF4-FFF2-40B4-BE49-F238E27FC236}">
                  <a16:creationId xmlns:a16="http://schemas.microsoft.com/office/drawing/2014/main" id="{D54DDA15-86BA-4A4F-BDC7-CEE1B1D9A5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0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" name="Line 15">
              <a:extLst>
                <a:ext uri="{FF2B5EF4-FFF2-40B4-BE49-F238E27FC236}">
                  <a16:creationId xmlns:a16="http://schemas.microsoft.com/office/drawing/2014/main" id="{A9C3728E-31B2-4A31-B41C-9424CA37D4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3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" name="Line 16">
              <a:extLst>
                <a:ext uri="{FF2B5EF4-FFF2-40B4-BE49-F238E27FC236}">
                  <a16:creationId xmlns:a16="http://schemas.microsoft.com/office/drawing/2014/main" id="{C5E66296-0C14-4775-8390-737B67A890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" name="Line 17">
              <a:extLst>
                <a:ext uri="{FF2B5EF4-FFF2-40B4-BE49-F238E27FC236}">
                  <a16:creationId xmlns:a16="http://schemas.microsoft.com/office/drawing/2014/main" id="{6E3ECE11-6F39-4225-BF00-E586F75819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3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" name="Line 18">
              <a:extLst>
                <a:ext uri="{FF2B5EF4-FFF2-40B4-BE49-F238E27FC236}">
                  <a16:creationId xmlns:a16="http://schemas.microsoft.com/office/drawing/2014/main" id="{AF8B5811-88AB-4C25-9B96-12724B9483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0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" name="Line 19">
              <a:extLst>
                <a:ext uri="{FF2B5EF4-FFF2-40B4-BE49-F238E27FC236}">
                  <a16:creationId xmlns:a16="http://schemas.microsoft.com/office/drawing/2014/main" id="{9588BEAB-832E-46C2-B81E-930745736A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9" name="Line 20">
              <a:extLst>
                <a:ext uri="{FF2B5EF4-FFF2-40B4-BE49-F238E27FC236}">
                  <a16:creationId xmlns:a16="http://schemas.microsoft.com/office/drawing/2014/main" id="{5BEA514A-7C5E-4D29-A7A6-C3F97649A1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0" name="Line 21">
              <a:extLst>
                <a:ext uri="{FF2B5EF4-FFF2-40B4-BE49-F238E27FC236}">
                  <a16:creationId xmlns:a16="http://schemas.microsoft.com/office/drawing/2014/main" id="{2BD950D3-8D7C-49F1-A04F-EBC6905417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3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1" name="Line 22">
              <a:extLst>
                <a:ext uri="{FF2B5EF4-FFF2-40B4-BE49-F238E27FC236}">
                  <a16:creationId xmlns:a16="http://schemas.microsoft.com/office/drawing/2014/main" id="{9344EB9A-46FF-436A-8DC5-22014C9BC9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80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2" name="Line 23">
              <a:extLst>
                <a:ext uri="{FF2B5EF4-FFF2-40B4-BE49-F238E27FC236}">
                  <a16:creationId xmlns:a16="http://schemas.microsoft.com/office/drawing/2014/main" id="{124D8E06-5598-483A-A819-036D4E80A5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83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3" name="Line 24">
              <a:extLst>
                <a:ext uri="{FF2B5EF4-FFF2-40B4-BE49-F238E27FC236}">
                  <a16:creationId xmlns:a16="http://schemas.microsoft.com/office/drawing/2014/main" id="{460E04DB-A00D-4D3D-9724-EE71BF93F2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97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4" name="Line 25">
              <a:extLst>
                <a:ext uri="{FF2B5EF4-FFF2-40B4-BE49-F238E27FC236}">
                  <a16:creationId xmlns:a16="http://schemas.microsoft.com/office/drawing/2014/main" id="{91B3B649-877D-4003-B981-CFC55A37C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5" name="Line 26">
              <a:extLst>
                <a:ext uri="{FF2B5EF4-FFF2-40B4-BE49-F238E27FC236}">
                  <a16:creationId xmlns:a16="http://schemas.microsoft.com/office/drawing/2014/main" id="{13F2726E-C78E-4B8D-94CF-2B4F13FAF0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6" name="Line 27">
              <a:extLst>
                <a:ext uri="{FF2B5EF4-FFF2-40B4-BE49-F238E27FC236}">
                  <a16:creationId xmlns:a16="http://schemas.microsoft.com/office/drawing/2014/main" id="{FF861850-F7D0-4D92-91AE-C1BC9A581F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20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7" name="Line 28">
              <a:extLst>
                <a:ext uri="{FF2B5EF4-FFF2-40B4-BE49-F238E27FC236}">
                  <a16:creationId xmlns:a16="http://schemas.microsoft.com/office/drawing/2014/main" id="{365B7C4E-029E-4023-BEA6-19E7EA0D04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7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8" name="Line 29">
              <a:extLst>
                <a:ext uri="{FF2B5EF4-FFF2-40B4-BE49-F238E27FC236}">
                  <a16:creationId xmlns:a16="http://schemas.microsoft.com/office/drawing/2014/main" id="{8FB6699C-9625-457F-B3C4-21E12CF49E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60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9" name="Line 30">
              <a:extLst>
                <a:ext uri="{FF2B5EF4-FFF2-40B4-BE49-F238E27FC236}">
                  <a16:creationId xmlns:a16="http://schemas.microsoft.com/office/drawing/2014/main" id="{6049FB94-4362-4616-957A-3293B3D558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77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0" name="Line 31">
              <a:extLst>
                <a:ext uri="{FF2B5EF4-FFF2-40B4-BE49-F238E27FC236}">
                  <a16:creationId xmlns:a16="http://schemas.microsoft.com/office/drawing/2014/main" id="{F447876B-CF76-4A01-95AF-DE2108B765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0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1" name="Line 32">
              <a:extLst>
                <a:ext uri="{FF2B5EF4-FFF2-40B4-BE49-F238E27FC236}">
                  <a16:creationId xmlns:a16="http://schemas.microsoft.com/office/drawing/2014/main" id="{A646F11C-E2FD-4196-95C7-95222A4C88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97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2" name="Line 33">
              <a:extLst>
                <a:ext uri="{FF2B5EF4-FFF2-40B4-BE49-F238E27FC236}">
                  <a16:creationId xmlns:a16="http://schemas.microsoft.com/office/drawing/2014/main" id="{72469F8C-CA54-45D7-8AD3-E5B4767BC8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3" name="Line 34">
              <a:extLst>
                <a:ext uri="{FF2B5EF4-FFF2-40B4-BE49-F238E27FC236}">
                  <a16:creationId xmlns:a16="http://schemas.microsoft.com/office/drawing/2014/main" id="{2C85E5A8-D828-46AB-A89D-B26B6CE0DA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5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4" name="Line 35">
              <a:extLst>
                <a:ext uri="{FF2B5EF4-FFF2-40B4-BE49-F238E27FC236}">
                  <a16:creationId xmlns:a16="http://schemas.microsoft.com/office/drawing/2014/main" id="{0FD4F87C-74F1-47DD-8AFC-61BCE699E5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7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5" name="Line 36">
              <a:extLst>
                <a:ext uri="{FF2B5EF4-FFF2-40B4-BE49-F238E27FC236}">
                  <a16:creationId xmlns:a16="http://schemas.microsoft.com/office/drawing/2014/main" id="{26C61803-9A31-4C3B-80C2-9CAF009B90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5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6" name="Line 37">
              <a:extLst>
                <a:ext uri="{FF2B5EF4-FFF2-40B4-BE49-F238E27FC236}">
                  <a16:creationId xmlns:a16="http://schemas.microsoft.com/office/drawing/2014/main" id="{659B5676-5C11-4F4F-80F8-3048C85E64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7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7" name="Line 38">
              <a:extLst>
                <a:ext uri="{FF2B5EF4-FFF2-40B4-BE49-F238E27FC236}">
                  <a16:creationId xmlns:a16="http://schemas.microsoft.com/office/drawing/2014/main" id="{6EB83DC9-FF01-48AA-A501-9F853B5BB6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5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8" name="Line 39">
              <a:extLst>
                <a:ext uri="{FF2B5EF4-FFF2-40B4-BE49-F238E27FC236}">
                  <a16:creationId xmlns:a16="http://schemas.microsoft.com/office/drawing/2014/main" id="{00E4D352-47DF-4A80-86D6-E8F1765245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7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9" name="Line 40">
              <a:extLst>
                <a:ext uri="{FF2B5EF4-FFF2-40B4-BE49-F238E27FC236}">
                  <a16:creationId xmlns:a16="http://schemas.microsoft.com/office/drawing/2014/main" id="{C8C53F6F-C5A8-4AA0-87C2-3CD37B2AB8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75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0" name="Line 41">
              <a:extLst>
                <a:ext uri="{FF2B5EF4-FFF2-40B4-BE49-F238E27FC236}">
                  <a16:creationId xmlns:a16="http://schemas.microsoft.com/office/drawing/2014/main" id="{06684924-0E7E-4BE0-B25E-C28BFFD361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77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1" name="Line 42">
              <a:extLst>
                <a:ext uri="{FF2B5EF4-FFF2-40B4-BE49-F238E27FC236}">
                  <a16:creationId xmlns:a16="http://schemas.microsoft.com/office/drawing/2014/main" id="{22D10ED4-5B26-49AA-A1DD-C75DA16C89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95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2" name="Line 43">
              <a:extLst>
                <a:ext uri="{FF2B5EF4-FFF2-40B4-BE49-F238E27FC236}">
                  <a16:creationId xmlns:a16="http://schemas.microsoft.com/office/drawing/2014/main" id="{2F486AFF-39A4-481D-B6F4-2DA0467FE9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97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3" name="Line 44">
              <a:extLst>
                <a:ext uri="{FF2B5EF4-FFF2-40B4-BE49-F238E27FC236}">
                  <a16:creationId xmlns:a16="http://schemas.microsoft.com/office/drawing/2014/main" id="{F997D974-C1CC-4D83-84C5-06229F1065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15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4" name="Line 45">
              <a:extLst>
                <a:ext uri="{FF2B5EF4-FFF2-40B4-BE49-F238E27FC236}">
                  <a16:creationId xmlns:a16="http://schemas.microsoft.com/office/drawing/2014/main" id="{AC67E863-2A81-419C-9DE6-467F436B46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17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5" name="Line 46">
              <a:extLst>
                <a:ext uri="{FF2B5EF4-FFF2-40B4-BE49-F238E27FC236}">
                  <a16:creationId xmlns:a16="http://schemas.microsoft.com/office/drawing/2014/main" id="{DBC0F413-A5F9-4F58-B096-3B5BB9660E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2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6" name="Line 47">
              <a:extLst>
                <a:ext uri="{FF2B5EF4-FFF2-40B4-BE49-F238E27FC236}">
                  <a16:creationId xmlns:a16="http://schemas.microsoft.com/office/drawing/2014/main" id="{0EE49594-9319-4D47-826B-776E22EE0C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5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7" name="Line 48">
              <a:extLst>
                <a:ext uri="{FF2B5EF4-FFF2-40B4-BE49-F238E27FC236}">
                  <a16:creationId xmlns:a16="http://schemas.microsoft.com/office/drawing/2014/main" id="{79F44F9F-3389-419B-976E-898220EC16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52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8" name="Line 49">
              <a:extLst>
                <a:ext uri="{FF2B5EF4-FFF2-40B4-BE49-F238E27FC236}">
                  <a16:creationId xmlns:a16="http://schemas.microsoft.com/office/drawing/2014/main" id="{5D1F9830-DB2C-4E8D-8416-7D7124C22F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55" y="568"/>
              <a:ext cx="0" cy="1587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9" name="Line 50">
              <a:extLst>
                <a:ext uri="{FF2B5EF4-FFF2-40B4-BE49-F238E27FC236}">
                  <a16:creationId xmlns:a16="http://schemas.microsoft.com/office/drawing/2014/main" id="{02F36ABD-7C67-4163-B91D-4002FB5896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2053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0" name="Line 51">
              <a:extLst>
                <a:ext uri="{FF2B5EF4-FFF2-40B4-BE49-F238E27FC236}">
                  <a16:creationId xmlns:a16="http://schemas.microsoft.com/office/drawing/2014/main" id="{1FD59AA0-8FAE-4AB6-AD4C-90256F9342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2056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1" name="Line 52">
              <a:extLst>
                <a:ext uri="{FF2B5EF4-FFF2-40B4-BE49-F238E27FC236}">
                  <a16:creationId xmlns:a16="http://schemas.microsoft.com/office/drawing/2014/main" id="{80C4F654-7575-4D47-A114-E598F463D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955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2" name="Line 53">
              <a:extLst>
                <a:ext uri="{FF2B5EF4-FFF2-40B4-BE49-F238E27FC236}">
                  <a16:creationId xmlns:a16="http://schemas.microsoft.com/office/drawing/2014/main" id="{AB4D7234-8A24-4A9C-9781-36CC3311A7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957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3" name="Line 54">
              <a:extLst>
                <a:ext uri="{FF2B5EF4-FFF2-40B4-BE49-F238E27FC236}">
                  <a16:creationId xmlns:a16="http://schemas.microsoft.com/office/drawing/2014/main" id="{0DE544C0-B2BE-4064-8084-783CFCBC90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856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4" name="Line 55">
              <a:extLst>
                <a:ext uri="{FF2B5EF4-FFF2-40B4-BE49-F238E27FC236}">
                  <a16:creationId xmlns:a16="http://schemas.microsoft.com/office/drawing/2014/main" id="{30657B35-D2C3-4F1A-AD1F-EC145000CB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859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5" name="Line 56">
              <a:extLst>
                <a:ext uri="{FF2B5EF4-FFF2-40B4-BE49-F238E27FC236}">
                  <a16:creationId xmlns:a16="http://schemas.microsoft.com/office/drawing/2014/main" id="{7C7449E8-B152-4172-8282-2163F15116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656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6" name="Line 57">
              <a:extLst>
                <a:ext uri="{FF2B5EF4-FFF2-40B4-BE49-F238E27FC236}">
                  <a16:creationId xmlns:a16="http://schemas.microsoft.com/office/drawing/2014/main" id="{A0AA902C-A285-4D4F-8B3D-7C0BCB278C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659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7" name="Line 58">
              <a:extLst>
                <a:ext uri="{FF2B5EF4-FFF2-40B4-BE49-F238E27FC236}">
                  <a16:creationId xmlns:a16="http://schemas.microsoft.com/office/drawing/2014/main" id="{C6503C8E-3DCF-4A9D-9BA3-028BBD7AF8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557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8" name="Line 59">
              <a:extLst>
                <a:ext uri="{FF2B5EF4-FFF2-40B4-BE49-F238E27FC236}">
                  <a16:creationId xmlns:a16="http://schemas.microsoft.com/office/drawing/2014/main" id="{2AA3555D-D5B8-45F2-80B8-61466EDE58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560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9" name="Line 60">
              <a:extLst>
                <a:ext uri="{FF2B5EF4-FFF2-40B4-BE49-F238E27FC236}">
                  <a16:creationId xmlns:a16="http://schemas.microsoft.com/office/drawing/2014/main" id="{A976A637-D2D9-46AD-A642-040ADC62CC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459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0" name="Line 61">
              <a:extLst>
                <a:ext uri="{FF2B5EF4-FFF2-40B4-BE49-F238E27FC236}">
                  <a16:creationId xmlns:a16="http://schemas.microsoft.com/office/drawing/2014/main" id="{E941082A-C526-45DE-A917-9135D2A216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461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1" name="Line 62">
              <a:extLst>
                <a:ext uri="{FF2B5EF4-FFF2-40B4-BE49-F238E27FC236}">
                  <a16:creationId xmlns:a16="http://schemas.microsoft.com/office/drawing/2014/main" id="{9BB00CA0-8A47-4048-8F70-5DA33B6D71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360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2" name="Line 63">
              <a:extLst>
                <a:ext uri="{FF2B5EF4-FFF2-40B4-BE49-F238E27FC236}">
                  <a16:creationId xmlns:a16="http://schemas.microsoft.com/office/drawing/2014/main" id="{48EB7563-654E-4E9D-9155-8C6A44C54D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363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3" name="Line 64">
              <a:extLst>
                <a:ext uri="{FF2B5EF4-FFF2-40B4-BE49-F238E27FC236}">
                  <a16:creationId xmlns:a16="http://schemas.microsoft.com/office/drawing/2014/main" id="{A8489D13-2624-4314-BBFE-46716452B3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261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4" name="Line 65">
              <a:extLst>
                <a:ext uri="{FF2B5EF4-FFF2-40B4-BE49-F238E27FC236}">
                  <a16:creationId xmlns:a16="http://schemas.microsoft.com/office/drawing/2014/main" id="{E462FED1-E25C-40BB-A5DD-0E17630465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264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5" name="Line 66">
              <a:extLst>
                <a:ext uri="{FF2B5EF4-FFF2-40B4-BE49-F238E27FC236}">
                  <a16:creationId xmlns:a16="http://schemas.microsoft.com/office/drawing/2014/main" id="{7700BE6C-0B6B-4EB0-961B-68BC2CCB6B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162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6" name="Line 67">
              <a:extLst>
                <a:ext uri="{FF2B5EF4-FFF2-40B4-BE49-F238E27FC236}">
                  <a16:creationId xmlns:a16="http://schemas.microsoft.com/office/drawing/2014/main" id="{2C537C8E-C1C0-42CD-A311-E31A015E2E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165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7" name="Line 68">
              <a:extLst>
                <a:ext uri="{FF2B5EF4-FFF2-40B4-BE49-F238E27FC236}">
                  <a16:creationId xmlns:a16="http://schemas.microsoft.com/office/drawing/2014/main" id="{9B939ED7-8F37-4534-B725-4F090C0887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064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8" name="Line 69">
              <a:extLst>
                <a:ext uri="{FF2B5EF4-FFF2-40B4-BE49-F238E27FC236}">
                  <a16:creationId xmlns:a16="http://schemas.microsoft.com/office/drawing/2014/main" id="{0724A981-88FC-4F96-9080-D992E1738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066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9" name="Line 70">
              <a:extLst>
                <a:ext uri="{FF2B5EF4-FFF2-40B4-BE49-F238E27FC236}">
                  <a16:creationId xmlns:a16="http://schemas.microsoft.com/office/drawing/2014/main" id="{2931EDAA-3044-44CC-947E-BCFF0A3934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962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0" name="Line 71">
              <a:extLst>
                <a:ext uri="{FF2B5EF4-FFF2-40B4-BE49-F238E27FC236}">
                  <a16:creationId xmlns:a16="http://schemas.microsoft.com/office/drawing/2014/main" id="{D4C0844D-6274-4C87-A53A-748D05D380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965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1" name="Line 72">
              <a:extLst>
                <a:ext uri="{FF2B5EF4-FFF2-40B4-BE49-F238E27FC236}">
                  <a16:creationId xmlns:a16="http://schemas.microsoft.com/office/drawing/2014/main" id="{65C4082B-1BB7-40F6-ADA7-43C69F51D1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864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2" name="Line 73">
              <a:extLst>
                <a:ext uri="{FF2B5EF4-FFF2-40B4-BE49-F238E27FC236}">
                  <a16:creationId xmlns:a16="http://schemas.microsoft.com/office/drawing/2014/main" id="{0C09759F-6DCA-4FA9-873C-BA4AE46AB8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866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3" name="Line 74">
              <a:extLst>
                <a:ext uri="{FF2B5EF4-FFF2-40B4-BE49-F238E27FC236}">
                  <a16:creationId xmlns:a16="http://schemas.microsoft.com/office/drawing/2014/main" id="{A25CEE4F-B382-4B91-9079-32109AC841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765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4" name="Line 75">
              <a:extLst>
                <a:ext uri="{FF2B5EF4-FFF2-40B4-BE49-F238E27FC236}">
                  <a16:creationId xmlns:a16="http://schemas.microsoft.com/office/drawing/2014/main" id="{2BE2E32B-2C0C-47D9-9398-BF40414D2C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768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5" name="Line 76">
              <a:extLst>
                <a:ext uri="{FF2B5EF4-FFF2-40B4-BE49-F238E27FC236}">
                  <a16:creationId xmlns:a16="http://schemas.microsoft.com/office/drawing/2014/main" id="{F2870F54-0474-432C-A3D2-CD6805B985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666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6" name="Line 77">
              <a:extLst>
                <a:ext uri="{FF2B5EF4-FFF2-40B4-BE49-F238E27FC236}">
                  <a16:creationId xmlns:a16="http://schemas.microsoft.com/office/drawing/2014/main" id="{D5FB6D8E-B5FA-4814-85AC-D22FEED9E3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669"/>
              <a:ext cx="2872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7" name="Line 78">
              <a:extLst>
                <a:ext uri="{FF2B5EF4-FFF2-40B4-BE49-F238E27FC236}">
                  <a16:creationId xmlns:a16="http://schemas.microsoft.com/office/drawing/2014/main" id="{5362CD40-5959-4318-BD86-09DA03B5B7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752"/>
              <a:ext cx="2872" cy="0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8" name="Line 79">
              <a:extLst>
                <a:ext uri="{FF2B5EF4-FFF2-40B4-BE49-F238E27FC236}">
                  <a16:creationId xmlns:a16="http://schemas.microsoft.com/office/drawing/2014/main" id="{862229ED-72D6-4EC9-970D-DA0CB9106B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755"/>
              <a:ext cx="2872" cy="0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9" name="Line 80">
              <a:extLst>
                <a:ext uri="{FF2B5EF4-FFF2-40B4-BE49-F238E27FC236}">
                  <a16:creationId xmlns:a16="http://schemas.microsoft.com/office/drawing/2014/main" id="{C37A0D8C-2C7A-4FD3-9A2E-73F0B859D8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757"/>
              <a:ext cx="2872" cy="0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0" name="Line 81">
              <a:extLst>
                <a:ext uri="{FF2B5EF4-FFF2-40B4-BE49-F238E27FC236}">
                  <a16:creationId xmlns:a16="http://schemas.microsoft.com/office/drawing/2014/main" id="{F42D771B-3020-4029-8A8D-1C91F56230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" y="1760"/>
              <a:ext cx="2872" cy="0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1" name="Rectangle 82">
              <a:extLst>
                <a:ext uri="{FF2B5EF4-FFF2-40B4-BE49-F238E27FC236}">
                  <a16:creationId xmlns:a16="http://schemas.microsoft.com/office/drawing/2014/main" id="{BD985106-E099-44B5-9A0C-AAEC85239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7" y="1675"/>
              <a:ext cx="37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 i="1">
                  <a:solidFill>
                    <a:srgbClr val="00008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/>
            </a:p>
          </p:txBody>
        </p:sp>
        <p:sp>
          <p:nvSpPr>
            <p:cNvPr id="102" name="Freeform 83">
              <a:extLst>
                <a:ext uri="{FF2B5EF4-FFF2-40B4-BE49-F238E27FC236}">
                  <a16:creationId xmlns:a16="http://schemas.microsoft.com/office/drawing/2014/main" id="{F60B51C6-E57D-4536-852D-A51899E5C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8" y="1733"/>
              <a:ext cx="24" cy="48"/>
            </a:xfrm>
            <a:custGeom>
              <a:avLst/>
              <a:gdLst>
                <a:gd name="T0" fmla="*/ 0 w 24"/>
                <a:gd name="T1" fmla="*/ 0 h 48"/>
                <a:gd name="T2" fmla="*/ 24 w 24"/>
                <a:gd name="T3" fmla="*/ 24 h 48"/>
                <a:gd name="T4" fmla="*/ 0 w 24"/>
                <a:gd name="T5" fmla="*/ 48 h 48"/>
                <a:gd name="T6" fmla="*/ 0 w 24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">
                  <a:moveTo>
                    <a:pt x="0" y="0"/>
                  </a:moveTo>
                  <a:lnTo>
                    <a:pt x="24" y="24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3" name="Line 84">
              <a:extLst>
                <a:ext uri="{FF2B5EF4-FFF2-40B4-BE49-F238E27FC236}">
                  <a16:creationId xmlns:a16="http://schemas.microsoft.com/office/drawing/2014/main" id="{9DABC20A-F5D0-4519-9088-C16FBDADA9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35" y="568"/>
              <a:ext cx="0" cy="1587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4" name="Line 85">
              <a:extLst>
                <a:ext uri="{FF2B5EF4-FFF2-40B4-BE49-F238E27FC236}">
                  <a16:creationId xmlns:a16="http://schemas.microsoft.com/office/drawing/2014/main" id="{E331B43B-7342-420C-A314-61DD49F914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37" y="568"/>
              <a:ext cx="0" cy="1587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5" name="Line 86">
              <a:extLst>
                <a:ext uri="{FF2B5EF4-FFF2-40B4-BE49-F238E27FC236}">
                  <a16:creationId xmlns:a16="http://schemas.microsoft.com/office/drawing/2014/main" id="{5AA52562-43AC-4BD5-AF22-25981108BB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568"/>
              <a:ext cx="0" cy="1587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6" name="Line 87">
              <a:extLst>
                <a:ext uri="{FF2B5EF4-FFF2-40B4-BE49-F238E27FC236}">
                  <a16:creationId xmlns:a16="http://schemas.microsoft.com/office/drawing/2014/main" id="{03770F08-516C-4D8F-A0BA-7555AB5392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3" y="568"/>
              <a:ext cx="0" cy="1587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7" name="Rectangle 88">
              <a:extLst>
                <a:ext uri="{FF2B5EF4-FFF2-40B4-BE49-F238E27FC236}">
                  <a16:creationId xmlns:a16="http://schemas.microsoft.com/office/drawing/2014/main" id="{FFCF7738-2C35-4F70-8E50-EE4FDD58F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" y="562"/>
              <a:ext cx="37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 i="1">
                  <a:solidFill>
                    <a:srgbClr val="00008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/>
            </a:p>
          </p:txBody>
        </p:sp>
        <p:sp>
          <p:nvSpPr>
            <p:cNvPr id="108" name="Freeform 89">
              <a:extLst>
                <a:ext uri="{FF2B5EF4-FFF2-40B4-BE49-F238E27FC236}">
                  <a16:creationId xmlns:a16="http://schemas.microsoft.com/office/drawing/2014/main" id="{94A0C2F5-ABBF-41F3-875A-5FC566FA7E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6" y="570"/>
              <a:ext cx="48" cy="24"/>
            </a:xfrm>
            <a:custGeom>
              <a:avLst/>
              <a:gdLst>
                <a:gd name="T0" fmla="*/ 0 w 48"/>
                <a:gd name="T1" fmla="*/ 24 h 24"/>
                <a:gd name="T2" fmla="*/ 24 w 48"/>
                <a:gd name="T3" fmla="*/ 0 h 24"/>
                <a:gd name="T4" fmla="*/ 48 w 48"/>
                <a:gd name="T5" fmla="*/ 24 h 24"/>
                <a:gd name="T6" fmla="*/ 0 w 48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24">
                  <a:moveTo>
                    <a:pt x="0" y="24"/>
                  </a:moveTo>
                  <a:lnTo>
                    <a:pt x="24" y="0"/>
                  </a:lnTo>
                  <a:lnTo>
                    <a:pt x="48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800000"/>
            </a:solidFill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9" name="Rectangle 90">
              <a:extLst>
                <a:ext uri="{FF2B5EF4-FFF2-40B4-BE49-F238E27FC236}">
                  <a16:creationId xmlns:a16="http://schemas.microsoft.com/office/drawing/2014/main" id="{8458AD1D-EFEA-4CEC-8A39-07FDD08D97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" y="568"/>
              <a:ext cx="2874" cy="1589"/>
            </a:xfrm>
            <a:prstGeom prst="rect">
              <a:avLst/>
            </a:prstGeom>
            <a:noFill/>
            <a:ln w="7938">
              <a:solidFill>
                <a:srgbClr val="8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0" name="Line 91">
              <a:extLst>
                <a:ext uri="{FF2B5EF4-FFF2-40B4-BE49-F238E27FC236}">
                  <a16:creationId xmlns:a16="http://schemas.microsoft.com/office/drawing/2014/main" id="{9401A569-165A-4937-B39B-D86260E750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" y="1744"/>
              <a:ext cx="0" cy="29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1" name="Rectangle 92">
              <a:extLst>
                <a:ext uri="{FF2B5EF4-FFF2-40B4-BE49-F238E27FC236}">
                  <a16:creationId xmlns:a16="http://schemas.microsoft.com/office/drawing/2014/main" id="{EB331F00-7C64-440D-91BD-954D9B52E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" y="1773"/>
              <a:ext cx="102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-5</a:t>
              </a:r>
              <a:endParaRPr lang="en-US" altLang="en-US"/>
            </a:p>
          </p:txBody>
        </p:sp>
        <p:sp>
          <p:nvSpPr>
            <p:cNvPr id="112" name="Line 93">
              <a:extLst>
                <a:ext uri="{FF2B5EF4-FFF2-40B4-BE49-F238E27FC236}">
                  <a16:creationId xmlns:a16="http://schemas.microsoft.com/office/drawing/2014/main" id="{E54D21B8-3B65-42F2-BA26-9F2A51988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" y="1744"/>
              <a:ext cx="0" cy="29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3" name="Rectangle 94">
              <a:extLst>
                <a:ext uri="{FF2B5EF4-FFF2-40B4-BE49-F238E27FC236}">
                  <a16:creationId xmlns:a16="http://schemas.microsoft.com/office/drawing/2014/main" id="{55D9DF5F-A63E-4541-83AF-51D1812AA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" y="1773"/>
              <a:ext cx="102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-4</a:t>
              </a:r>
              <a:endParaRPr lang="en-US" altLang="en-US"/>
            </a:p>
          </p:txBody>
        </p:sp>
        <p:sp>
          <p:nvSpPr>
            <p:cNvPr id="114" name="Line 95">
              <a:extLst>
                <a:ext uri="{FF2B5EF4-FFF2-40B4-BE49-F238E27FC236}">
                  <a16:creationId xmlns:a16="http://schemas.microsoft.com/office/drawing/2014/main" id="{7CC9DA70-FC76-4323-A10F-E3F9BEFE7E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3" y="1744"/>
              <a:ext cx="0" cy="29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5" name="Rectangle 96">
              <a:extLst>
                <a:ext uri="{FF2B5EF4-FFF2-40B4-BE49-F238E27FC236}">
                  <a16:creationId xmlns:a16="http://schemas.microsoft.com/office/drawing/2014/main" id="{6DF34400-8BBC-4619-9B07-860271F7A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6" y="1773"/>
              <a:ext cx="102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/>
            </a:p>
          </p:txBody>
        </p:sp>
        <p:sp>
          <p:nvSpPr>
            <p:cNvPr id="116" name="Line 97">
              <a:extLst>
                <a:ext uri="{FF2B5EF4-FFF2-40B4-BE49-F238E27FC236}">
                  <a16:creationId xmlns:a16="http://schemas.microsoft.com/office/drawing/2014/main" id="{99FF92AC-91F3-4318-8D9E-50B47B62BD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3" y="1744"/>
              <a:ext cx="0" cy="29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7" name="Rectangle 98">
              <a:extLst>
                <a:ext uri="{FF2B5EF4-FFF2-40B4-BE49-F238E27FC236}">
                  <a16:creationId xmlns:a16="http://schemas.microsoft.com/office/drawing/2014/main" id="{6664C020-24C4-4274-9E3F-804802D424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6" y="1773"/>
              <a:ext cx="102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/>
            </a:p>
          </p:txBody>
        </p:sp>
        <p:sp>
          <p:nvSpPr>
            <p:cNvPr id="118" name="Line 99">
              <a:extLst>
                <a:ext uri="{FF2B5EF4-FFF2-40B4-BE49-F238E27FC236}">
                  <a16:creationId xmlns:a16="http://schemas.microsoft.com/office/drawing/2014/main" id="{57202BB5-6C54-4E4A-8D6C-509887773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744"/>
              <a:ext cx="0" cy="29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9" name="Rectangle 100">
              <a:extLst>
                <a:ext uri="{FF2B5EF4-FFF2-40B4-BE49-F238E27FC236}">
                  <a16:creationId xmlns:a16="http://schemas.microsoft.com/office/drawing/2014/main" id="{0E7DD07B-D515-4FAA-9235-CCAA7D73D2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1773"/>
              <a:ext cx="102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/>
            </a:p>
          </p:txBody>
        </p:sp>
        <p:sp>
          <p:nvSpPr>
            <p:cNvPr id="120" name="Rectangle 101">
              <a:extLst>
                <a:ext uri="{FF2B5EF4-FFF2-40B4-BE49-F238E27FC236}">
                  <a16:creationId xmlns:a16="http://schemas.microsoft.com/office/drawing/2014/main" id="{40D41486-3D2A-43BF-87D2-E5A226E36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1" y="1773"/>
              <a:ext cx="5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0</a:t>
              </a:r>
              <a:endParaRPr lang="en-US" altLang="en-US"/>
            </a:p>
          </p:txBody>
        </p:sp>
        <p:sp>
          <p:nvSpPr>
            <p:cNvPr id="121" name="Line 102">
              <a:extLst>
                <a:ext uri="{FF2B5EF4-FFF2-40B4-BE49-F238E27FC236}">
                  <a16:creationId xmlns:a16="http://schemas.microsoft.com/office/drawing/2014/main" id="{659DED12-42CD-45F3-B392-0644073ED8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744"/>
              <a:ext cx="0" cy="29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2" name="Rectangle 103">
              <a:extLst>
                <a:ext uri="{FF2B5EF4-FFF2-40B4-BE49-F238E27FC236}">
                  <a16:creationId xmlns:a16="http://schemas.microsoft.com/office/drawing/2014/main" id="{1A1F613A-51C2-4DFA-A78C-07F0447A32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3" y="1773"/>
              <a:ext cx="5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123" name="Line 104">
              <a:extLst>
                <a:ext uri="{FF2B5EF4-FFF2-40B4-BE49-F238E27FC236}">
                  <a16:creationId xmlns:a16="http://schemas.microsoft.com/office/drawing/2014/main" id="{18C51C62-DF63-4F78-AB6A-5E5E7E4B75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7" y="1744"/>
              <a:ext cx="0" cy="29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4" name="Rectangle 105">
              <a:extLst>
                <a:ext uri="{FF2B5EF4-FFF2-40B4-BE49-F238E27FC236}">
                  <a16:creationId xmlns:a16="http://schemas.microsoft.com/office/drawing/2014/main" id="{728CE8C6-23C8-4FA1-908B-C7E259C844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773"/>
              <a:ext cx="5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125" name="Line 106">
              <a:extLst>
                <a:ext uri="{FF2B5EF4-FFF2-40B4-BE49-F238E27FC236}">
                  <a16:creationId xmlns:a16="http://schemas.microsoft.com/office/drawing/2014/main" id="{8663EBFF-DDCB-423F-B24D-D38481AE19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7" y="1744"/>
              <a:ext cx="0" cy="29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6" name="Rectangle 107">
              <a:extLst>
                <a:ext uri="{FF2B5EF4-FFF2-40B4-BE49-F238E27FC236}">
                  <a16:creationId xmlns:a16="http://schemas.microsoft.com/office/drawing/2014/main" id="{5A0D3CB2-56C3-440C-8DD6-798B938EE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773"/>
              <a:ext cx="5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/>
            </a:p>
          </p:txBody>
        </p:sp>
        <p:sp>
          <p:nvSpPr>
            <p:cNvPr id="127" name="Line 108">
              <a:extLst>
                <a:ext uri="{FF2B5EF4-FFF2-40B4-BE49-F238E27FC236}">
                  <a16:creationId xmlns:a16="http://schemas.microsoft.com/office/drawing/2014/main" id="{8D00BBB8-ABA5-4F66-9540-5DB6F58F5C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97" y="1744"/>
              <a:ext cx="0" cy="29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8" name="Rectangle 109">
              <a:extLst>
                <a:ext uri="{FF2B5EF4-FFF2-40B4-BE49-F238E27FC236}">
                  <a16:creationId xmlns:a16="http://schemas.microsoft.com/office/drawing/2014/main" id="{673D30A6-EF8E-4EB4-B240-6EB98727D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773"/>
              <a:ext cx="5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/>
            </a:p>
          </p:txBody>
        </p:sp>
        <p:sp>
          <p:nvSpPr>
            <p:cNvPr id="129" name="Line 110">
              <a:extLst>
                <a:ext uri="{FF2B5EF4-FFF2-40B4-BE49-F238E27FC236}">
                  <a16:creationId xmlns:a16="http://schemas.microsoft.com/office/drawing/2014/main" id="{32BEC7B1-0FDE-485D-B9CC-D69FA50EAC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5" y="1744"/>
              <a:ext cx="0" cy="29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0" name="Rectangle 111">
              <a:extLst>
                <a:ext uri="{FF2B5EF4-FFF2-40B4-BE49-F238E27FC236}">
                  <a16:creationId xmlns:a16="http://schemas.microsoft.com/office/drawing/2014/main" id="{84B32EAF-989E-4EFD-8DB3-5352DE682D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7" y="1773"/>
              <a:ext cx="5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/>
            </a:p>
          </p:txBody>
        </p:sp>
        <p:sp>
          <p:nvSpPr>
            <p:cNvPr id="131" name="Rectangle 112">
              <a:extLst>
                <a:ext uri="{FF2B5EF4-FFF2-40B4-BE49-F238E27FC236}">
                  <a16:creationId xmlns:a16="http://schemas.microsoft.com/office/drawing/2014/main" id="{E64E553F-1B05-445C-A344-16D2AFC33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" y="1931"/>
              <a:ext cx="102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/>
            </a:p>
          </p:txBody>
        </p:sp>
        <p:sp>
          <p:nvSpPr>
            <p:cNvPr id="132" name="Line 113">
              <a:extLst>
                <a:ext uri="{FF2B5EF4-FFF2-40B4-BE49-F238E27FC236}">
                  <a16:creationId xmlns:a16="http://schemas.microsoft.com/office/drawing/2014/main" id="{6593F0BA-E3B2-48E8-9D4F-83F99A9AF3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7" y="1957"/>
              <a:ext cx="29" cy="0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3" name="Rectangle 114">
              <a:extLst>
                <a:ext uri="{FF2B5EF4-FFF2-40B4-BE49-F238E27FC236}">
                  <a16:creationId xmlns:a16="http://schemas.microsoft.com/office/drawing/2014/main" id="{6C8655AE-2740-49FD-B25C-CBE84DC55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7" y="1533"/>
              <a:ext cx="5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134" name="Line 115">
              <a:extLst>
                <a:ext uri="{FF2B5EF4-FFF2-40B4-BE49-F238E27FC236}">
                  <a16:creationId xmlns:a16="http://schemas.microsoft.com/office/drawing/2014/main" id="{A006AA33-8379-4455-A2A1-6D5978C517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7" y="1560"/>
              <a:ext cx="29" cy="0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5" name="Rectangle 116">
              <a:extLst>
                <a:ext uri="{FF2B5EF4-FFF2-40B4-BE49-F238E27FC236}">
                  <a16:creationId xmlns:a16="http://schemas.microsoft.com/office/drawing/2014/main" id="{DE006D4C-4B0C-4594-BD28-FE564E1DA4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7" y="1336"/>
              <a:ext cx="5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136" name="Line 117">
              <a:extLst>
                <a:ext uri="{FF2B5EF4-FFF2-40B4-BE49-F238E27FC236}">
                  <a16:creationId xmlns:a16="http://schemas.microsoft.com/office/drawing/2014/main" id="{063505C3-A405-47B0-AD2A-FCDADC12A4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7" y="1363"/>
              <a:ext cx="29" cy="0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7" name="Rectangle 118">
              <a:extLst>
                <a:ext uri="{FF2B5EF4-FFF2-40B4-BE49-F238E27FC236}">
                  <a16:creationId xmlns:a16="http://schemas.microsoft.com/office/drawing/2014/main" id="{BABE1893-747B-4054-9D31-1B45A9BF0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7" y="1138"/>
              <a:ext cx="5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/>
            </a:p>
          </p:txBody>
        </p:sp>
        <p:sp>
          <p:nvSpPr>
            <p:cNvPr id="138" name="Line 119">
              <a:extLst>
                <a:ext uri="{FF2B5EF4-FFF2-40B4-BE49-F238E27FC236}">
                  <a16:creationId xmlns:a16="http://schemas.microsoft.com/office/drawing/2014/main" id="{1D5D5F43-D383-46AB-BC25-AA3017CD2C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7" y="1165"/>
              <a:ext cx="29" cy="0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9" name="Rectangle 120">
              <a:extLst>
                <a:ext uri="{FF2B5EF4-FFF2-40B4-BE49-F238E27FC236}">
                  <a16:creationId xmlns:a16="http://schemas.microsoft.com/office/drawing/2014/main" id="{5671B495-2745-484C-8FD1-734B2F1DD6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7" y="938"/>
              <a:ext cx="5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/>
            </a:p>
          </p:txBody>
        </p:sp>
        <p:sp>
          <p:nvSpPr>
            <p:cNvPr id="140" name="Line 121">
              <a:extLst>
                <a:ext uri="{FF2B5EF4-FFF2-40B4-BE49-F238E27FC236}">
                  <a16:creationId xmlns:a16="http://schemas.microsoft.com/office/drawing/2014/main" id="{CA8210D0-DA41-42B2-A03F-3277316CBF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7" y="965"/>
              <a:ext cx="29" cy="0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1" name="Rectangle 122">
              <a:extLst>
                <a:ext uri="{FF2B5EF4-FFF2-40B4-BE49-F238E27FC236}">
                  <a16:creationId xmlns:a16="http://schemas.microsoft.com/office/drawing/2014/main" id="{4CEE9549-C404-4EF4-9ABB-1BE3DD96A2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7" y="741"/>
              <a:ext cx="5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600">
                  <a:solidFill>
                    <a:srgbClr val="00008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/>
            </a:p>
          </p:txBody>
        </p:sp>
        <p:sp>
          <p:nvSpPr>
            <p:cNvPr id="142" name="Line 123">
              <a:extLst>
                <a:ext uri="{FF2B5EF4-FFF2-40B4-BE49-F238E27FC236}">
                  <a16:creationId xmlns:a16="http://schemas.microsoft.com/office/drawing/2014/main" id="{886301B0-C360-4162-9CE7-75EEB4A30F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7" y="768"/>
              <a:ext cx="29" cy="0"/>
            </a:xfrm>
            <a:prstGeom prst="line">
              <a:avLst/>
            </a:prstGeom>
            <a:noFill/>
            <a:ln w="4763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3" name="Freeform 124">
              <a:extLst>
                <a:ext uri="{FF2B5EF4-FFF2-40B4-BE49-F238E27FC236}">
                  <a16:creationId xmlns:a16="http://schemas.microsoft.com/office/drawing/2014/main" id="{B4EF1517-265E-4622-AD12-E7CF9678D0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" y="1592"/>
              <a:ext cx="16" cy="165"/>
            </a:xfrm>
            <a:custGeom>
              <a:avLst/>
              <a:gdLst>
                <a:gd name="T0" fmla="*/ 6 w 6"/>
                <a:gd name="T1" fmla="*/ 0 h 62"/>
                <a:gd name="T2" fmla="*/ 4 w 6"/>
                <a:gd name="T3" fmla="*/ 11 h 62"/>
                <a:gd name="T4" fmla="*/ 2 w 6"/>
                <a:gd name="T5" fmla="*/ 25 h 62"/>
                <a:gd name="T6" fmla="*/ 1 w 6"/>
                <a:gd name="T7" fmla="*/ 34 h 62"/>
                <a:gd name="T8" fmla="*/ 0 w 6"/>
                <a:gd name="T9" fmla="*/ 40 h 62"/>
                <a:gd name="T10" fmla="*/ 0 w 6"/>
                <a:gd name="T11" fmla="*/ 48 h 62"/>
                <a:gd name="T12" fmla="*/ 0 w 6"/>
                <a:gd name="T13" fmla="*/ 55 h 62"/>
                <a:gd name="T14" fmla="*/ 0 w 6"/>
                <a:gd name="T15" fmla="*/ 59 h 62"/>
                <a:gd name="T16" fmla="*/ 0 w 6"/>
                <a:gd name="T17" fmla="*/ 61 h 62"/>
                <a:gd name="T18" fmla="*/ 0 w 6"/>
                <a:gd name="T19" fmla="*/ 62 h 62"/>
                <a:gd name="T20" fmla="*/ 0 w 6"/>
                <a:gd name="T21" fmla="*/ 62 h 62"/>
                <a:gd name="T22" fmla="*/ 0 w 6"/>
                <a:gd name="T23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" h="62">
                  <a:moveTo>
                    <a:pt x="6" y="0"/>
                  </a:moveTo>
                  <a:lnTo>
                    <a:pt x="4" y="11"/>
                  </a:lnTo>
                  <a:lnTo>
                    <a:pt x="2" y="25"/>
                  </a:lnTo>
                  <a:lnTo>
                    <a:pt x="1" y="34"/>
                  </a:lnTo>
                  <a:lnTo>
                    <a:pt x="0" y="40"/>
                  </a:lnTo>
                  <a:lnTo>
                    <a:pt x="0" y="48"/>
                  </a:lnTo>
                  <a:lnTo>
                    <a:pt x="0" y="55"/>
                  </a:lnTo>
                  <a:lnTo>
                    <a:pt x="0" y="59"/>
                  </a:lnTo>
                  <a:lnTo>
                    <a:pt x="0" y="61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0" y="6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5" name="Rectangle 126">
              <a:extLst>
                <a:ext uri="{FF2B5EF4-FFF2-40B4-BE49-F238E27FC236}">
                  <a16:creationId xmlns:a16="http://schemas.microsoft.com/office/drawing/2014/main" id="{CAAEEE31-9531-4DE8-A858-A16F3B848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" y="568"/>
              <a:ext cx="2874" cy="1589"/>
            </a:xfrm>
            <a:prstGeom prst="rect">
              <a:avLst/>
            </a:prstGeom>
            <a:noFill/>
            <a:ln w="7938">
              <a:solidFill>
                <a:srgbClr val="8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146" name="Object 145">
            <a:extLst>
              <a:ext uri="{FF2B5EF4-FFF2-40B4-BE49-F238E27FC236}">
                <a16:creationId xmlns:a16="http://schemas.microsoft.com/office/drawing/2014/main" id="{E0FA842B-DAD1-4577-8712-B2BE7353BC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36896" y="6252117"/>
          <a:ext cx="1686208" cy="52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50680" imgH="266400" progId="Equation.DSMT4">
                  <p:embed/>
                </p:oleObj>
              </mc:Choice>
              <mc:Fallback>
                <p:oleObj name="Equation" r:id="rId19" imgW="850680" imgH="266400" progId="Equation.DSMT4">
                  <p:embed/>
                  <p:pic>
                    <p:nvPicPr>
                      <p:cNvPr id="146" name="Object 145">
                        <a:extLst>
                          <a:ext uri="{FF2B5EF4-FFF2-40B4-BE49-F238E27FC236}">
                            <a16:creationId xmlns:a16="http://schemas.microsoft.com/office/drawing/2014/main" id="{E0FA842B-DAD1-4577-8712-B2BE7353BC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36896" y="6252117"/>
                        <a:ext cx="1686208" cy="528513"/>
                      </a:xfrm>
                      <a:prstGeom prst="rect">
                        <a:avLst/>
                      </a:prstGeom>
                      <a:solidFill>
                        <a:schemeClr val="bg1">
                          <a:alpha val="57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" name="Object 147">
            <a:extLst>
              <a:ext uri="{FF2B5EF4-FFF2-40B4-BE49-F238E27FC236}">
                <a16:creationId xmlns:a16="http://schemas.microsoft.com/office/drawing/2014/main" id="{36D634B8-98C7-4D2D-863C-80471090B0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0762" y="4791766"/>
          <a:ext cx="17637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88840" imgH="177480" progId="Equation.DSMT4">
                  <p:embed/>
                </p:oleObj>
              </mc:Choice>
              <mc:Fallback>
                <p:oleObj name="Equation" r:id="rId20" imgW="888840" imgH="177480" progId="Equation.DSMT4">
                  <p:embed/>
                  <p:pic>
                    <p:nvPicPr>
                      <p:cNvPr id="148" name="Object 147">
                        <a:extLst>
                          <a:ext uri="{FF2B5EF4-FFF2-40B4-BE49-F238E27FC236}">
                            <a16:creationId xmlns:a16="http://schemas.microsoft.com/office/drawing/2014/main" id="{36D634B8-98C7-4D2D-863C-80471090B0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140762" y="4791766"/>
                        <a:ext cx="1763713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Object 148">
            <a:extLst>
              <a:ext uri="{FF2B5EF4-FFF2-40B4-BE49-F238E27FC236}">
                <a16:creationId xmlns:a16="http://schemas.microsoft.com/office/drawing/2014/main" id="{ACA4A7D9-4C71-47AF-BB23-5FAB1571F4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2768" y="5223814"/>
          <a:ext cx="15875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99920" imgH="203040" progId="Equation.DSMT4">
                  <p:embed/>
                </p:oleObj>
              </mc:Choice>
              <mc:Fallback>
                <p:oleObj name="Equation" r:id="rId22" imgW="799920" imgH="203040" progId="Equation.DSMT4">
                  <p:embed/>
                  <p:pic>
                    <p:nvPicPr>
                      <p:cNvPr id="149" name="Object 148">
                        <a:extLst>
                          <a:ext uri="{FF2B5EF4-FFF2-40B4-BE49-F238E27FC236}">
                            <a16:creationId xmlns:a16="http://schemas.microsoft.com/office/drawing/2014/main" id="{ACA4A7D9-4C71-47AF-BB23-5FAB1571F4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212768" y="5223814"/>
                        <a:ext cx="1587500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" name="TextBox 149">
            <a:extLst>
              <a:ext uri="{FF2B5EF4-FFF2-40B4-BE49-F238E27FC236}">
                <a16:creationId xmlns:a16="http://schemas.microsoft.com/office/drawing/2014/main" id="{062F41E1-AAC1-40B8-9A68-7A4C73F79B4C}"/>
              </a:ext>
            </a:extLst>
          </p:cNvPr>
          <p:cNvSpPr txBox="1"/>
          <p:nvPr/>
        </p:nvSpPr>
        <p:spPr>
          <a:xfrm>
            <a:off x="5169704" y="4838934"/>
            <a:ext cx="31911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To find the range algebraically, find the center of the domain.  Plug that back into the equation to get the height of the semi circle</a:t>
            </a:r>
          </a:p>
        </p:txBody>
      </p:sp>
      <p:sp>
        <p:nvSpPr>
          <p:cNvPr id="151" name="Freeform 125">
            <a:extLst>
              <a:ext uri="{FF2B5EF4-FFF2-40B4-BE49-F238E27FC236}">
                <a16:creationId xmlns:a16="http://schemas.microsoft.com/office/drawing/2014/main" id="{C41F1F58-2EC1-4C39-B4AF-19A9DDFA5C13}"/>
              </a:ext>
            </a:extLst>
          </p:cNvPr>
          <p:cNvSpPr>
            <a:spLocks/>
          </p:cNvSpPr>
          <p:nvPr/>
        </p:nvSpPr>
        <p:spPr bwMode="auto">
          <a:xfrm>
            <a:off x="720423" y="5018128"/>
            <a:ext cx="2163429" cy="1129734"/>
          </a:xfrm>
          <a:custGeom>
            <a:avLst/>
            <a:gdLst>
              <a:gd name="T0" fmla="*/ 14 w 890"/>
              <a:gd name="T1" fmla="*/ 261 h 371"/>
              <a:gd name="T2" fmla="*/ 30 w 890"/>
              <a:gd name="T3" fmla="*/ 225 h 371"/>
              <a:gd name="T4" fmla="*/ 46 w 890"/>
              <a:gd name="T5" fmla="*/ 197 h 371"/>
              <a:gd name="T6" fmla="*/ 62 w 890"/>
              <a:gd name="T7" fmla="*/ 174 h 371"/>
              <a:gd name="T8" fmla="*/ 78 w 890"/>
              <a:gd name="T9" fmla="*/ 155 h 371"/>
              <a:gd name="T10" fmla="*/ 94 w 890"/>
              <a:gd name="T11" fmla="*/ 137 h 371"/>
              <a:gd name="T12" fmla="*/ 110 w 890"/>
              <a:gd name="T13" fmla="*/ 122 h 371"/>
              <a:gd name="T14" fmla="*/ 126 w 890"/>
              <a:gd name="T15" fmla="*/ 108 h 371"/>
              <a:gd name="T16" fmla="*/ 142 w 890"/>
              <a:gd name="T17" fmla="*/ 96 h 371"/>
              <a:gd name="T18" fmla="*/ 158 w 890"/>
              <a:gd name="T19" fmla="*/ 84 h 371"/>
              <a:gd name="T20" fmla="*/ 174 w 890"/>
              <a:gd name="T21" fmla="*/ 74 h 371"/>
              <a:gd name="T22" fmla="*/ 190 w 890"/>
              <a:gd name="T23" fmla="*/ 64 h 371"/>
              <a:gd name="T24" fmla="*/ 206 w 890"/>
              <a:gd name="T25" fmla="*/ 56 h 371"/>
              <a:gd name="T26" fmla="*/ 222 w 890"/>
              <a:gd name="T27" fmla="*/ 48 h 371"/>
              <a:gd name="T28" fmla="*/ 238 w 890"/>
              <a:gd name="T29" fmla="*/ 41 h 371"/>
              <a:gd name="T30" fmla="*/ 254 w 890"/>
              <a:gd name="T31" fmla="*/ 34 h 371"/>
              <a:gd name="T32" fmla="*/ 270 w 890"/>
              <a:gd name="T33" fmla="*/ 29 h 371"/>
              <a:gd name="T34" fmla="*/ 286 w 890"/>
              <a:gd name="T35" fmla="*/ 23 h 371"/>
              <a:gd name="T36" fmla="*/ 302 w 890"/>
              <a:gd name="T37" fmla="*/ 19 h 371"/>
              <a:gd name="T38" fmla="*/ 318 w 890"/>
              <a:gd name="T39" fmla="*/ 15 h 371"/>
              <a:gd name="T40" fmla="*/ 334 w 890"/>
              <a:gd name="T41" fmla="*/ 11 h 371"/>
              <a:gd name="T42" fmla="*/ 350 w 890"/>
              <a:gd name="T43" fmla="*/ 8 h 371"/>
              <a:gd name="T44" fmla="*/ 366 w 890"/>
              <a:gd name="T45" fmla="*/ 6 h 371"/>
              <a:gd name="T46" fmla="*/ 382 w 890"/>
              <a:gd name="T47" fmla="*/ 4 h 371"/>
              <a:gd name="T48" fmla="*/ 398 w 890"/>
              <a:gd name="T49" fmla="*/ 2 h 371"/>
              <a:gd name="T50" fmla="*/ 414 w 890"/>
              <a:gd name="T51" fmla="*/ 1 h 371"/>
              <a:gd name="T52" fmla="*/ 430 w 890"/>
              <a:gd name="T53" fmla="*/ 0 h 371"/>
              <a:gd name="T54" fmla="*/ 446 w 890"/>
              <a:gd name="T55" fmla="*/ 0 h 371"/>
              <a:gd name="T56" fmla="*/ 462 w 890"/>
              <a:gd name="T57" fmla="*/ 1 h 371"/>
              <a:gd name="T58" fmla="*/ 478 w 890"/>
              <a:gd name="T59" fmla="*/ 1 h 371"/>
              <a:gd name="T60" fmla="*/ 494 w 890"/>
              <a:gd name="T61" fmla="*/ 3 h 371"/>
              <a:gd name="T62" fmla="*/ 510 w 890"/>
              <a:gd name="T63" fmla="*/ 5 h 371"/>
              <a:gd name="T64" fmla="*/ 526 w 890"/>
              <a:gd name="T65" fmla="*/ 7 h 371"/>
              <a:gd name="T66" fmla="*/ 542 w 890"/>
              <a:gd name="T67" fmla="*/ 10 h 371"/>
              <a:gd name="T68" fmla="*/ 558 w 890"/>
              <a:gd name="T69" fmla="*/ 13 h 371"/>
              <a:gd name="T70" fmla="*/ 574 w 890"/>
              <a:gd name="T71" fmla="*/ 17 h 371"/>
              <a:gd name="T72" fmla="*/ 590 w 890"/>
              <a:gd name="T73" fmla="*/ 21 h 371"/>
              <a:gd name="T74" fmla="*/ 606 w 890"/>
              <a:gd name="T75" fmla="*/ 26 h 371"/>
              <a:gd name="T76" fmla="*/ 622 w 890"/>
              <a:gd name="T77" fmla="*/ 31 h 371"/>
              <a:gd name="T78" fmla="*/ 638 w 890"/>
              <a:gd name="T79" fmla="*/ 38 h 371"/>
              <a:gd name="T80" fmla="*/ 654 w 890"/>
              <a:gd name="T81" fmla="*/ 44 h 371"/>
              <a:gd name="T82" fmla="*/ 670 w 890"/>
              <a:gd name="T83" fmla="*/ 52 h 371"/>
              <a:gd name="T84" fmla="*/ 686 w 890"/>
              <a:gd name="T85" fmla="*/ 60 h 371"/>
              <a:gd name="T86" fmla="*/ 702 w 890"/>
              <a:gd name="T87" fmla="*/ 69 h 371"/>
              <a:gd name="T88" fmla="*/ 718 w 890"/>
              <a:gd name="T89" fmla="*/ 79 h 371"/>
              <a:gd name="T90" fmla="*/ 734 w 890"/>
              <a:gd name="T91" fmla="*/ 90 h 371"/>
              <a:gd name="T92" fmla="*/ 750 w 890"/>
              <a:gd name="T93" fmla="*/ 102 h 371"/>
              <a:gd name="T94" fmla="*/ 766 w 890"/>
              <a:gd name="T95" fmla="*/ 115 h 371"/>
              <a:gd name="T96" fmla="*/ 782 w 890"/>
              <a:gd name="T97" fmla="*/ 130 h 371"/>
              <a:gd name="T98" fmla="*/ 798 w 890"/>
              <a:gd name="T99" fmla="*/ 146 h 371"/>
              <a:gd name="T100" fmla="*/ 814 w 890"/>
              <a:gd name="T101" fmla="*/ 164 h 371"/>
              <a:gd name="T102" fmla="*/ 830 w 890"/>
              <a:gd name="T103" fmla="*/ 185 h 371"/>
              <a:gd name="T104" fmla="*/ 846 w 890"/>
              <a:gd name="T105" fmla="*/ 211 h 371"/>
              <a:gd name="T106" fmla="*/ 862 w 890"/>
              <a:gd name="T107" fmla="*/ 242 h 371"/>
              <a:gd name="T108" fmla="*/ 878 w 890"/>
              <a:gd name="T109" fmla="*/ 285 h 371"/>
              <a:gd name="T110" fmla="*/ 890 w 890"/>
              <a:gd name="T111" fmla="*/ 357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0" h="371">
                <a:moveTo>
                  <a:pt x="0" y="309"/>
                </a:moveTo>
                <a:lnTo>
                  <a:pt x="2" y="300"/>
                </a:lnTo>
                <a:lnTo>
                  <a:pt x="4" y="292"/>
                </a:lnTo>
                <a:lnTo>
                  <a:pt x="6" y="285"/>
                </a:lnTo>
                <a:lnTo>
                  <a:pt x="8" y="278"/>
                </a:lnTo>
                <a:lnTo>
                  <a:pt x="10" y="272"/>
                </a:lnTo>
                <a:lnTo>
                  <a:pt x="12" y="266"/>
                </a:lnTo>
                <a:lnTo>
                  <a:pt x="14" y="261"/>
                </a:lnTo>
                <a:lnTo>
                  <a:pt x="16" y="256"/>
                </a:lnTo>
                <a:lnTo>
                  <a:pt x="18" y="251"/>
                </a:lnTo>
                <a:lnTo>
                  <a:pt x="20" y="246"/>
                </a:lnTo>
                <a:lnTo>
                  <a:pt x="22" y="242"/>
                </a:lnTo>
                <a:lnTo>
                  <a:pt x="24" y="237"/>
                </a:lnTo>
                <a:lnTo>
                  <a:pt x="26" y="233"/>
                </a:lnTo>
                <a:lnTo>
                  <a:pt x="28" y="229"/>
                </a:lnTo>
                <a:lnTo>
                  <a:pt x="30" y="225"/>
                </a:lnTo>
                <a:lnTo>
                  <a:pt x="32" y="221"/>
                </a:lnTo>
                <a:lnTo>
                  <a:pt x="34" y="218"/>
                </a:lnTo>
                <a:lnTo>
                  <a:pt x="36" y="214"/>
                </a:lnTo>
                <a:lnTo>
                  <a:pt x="38" y="211"/>
                </a:lnTo>
                <a:lnTo>
                  <a:pt x="40" y="207"/>
                </a:lnTo>
                <a:lnTo>
                  <a:pt x="42" y="204"/>
                </a:lnTo>
                <a:lnTo>
                  <a:pt x="44" y="201"/>
                </a:lnTo>
                <a:lnTo>
                  <a:pt x="46" y="197"/>
                </a:lnTo>
                <a:lnTo>
                  <a:pt x="48" y="194"/>
                </a:lnTo>
                <a:lnTo>
                  <a:pt x="50" y="191"/>
                </a:lnTo>
                <a:lnTo>
                  <a:pt x="52" y="188"/>
                </a:lnTo>
                <a:lnTo>
                  <a:pt x="54" y="185"/>
                </a:lnTo>
                <a:lnTo>
                  <a:pt x="56" y="183"/>
                </a:lnTo>
                <a:lnTo>
                  <a:pt x="58" y="180"/>
                </a:lnTo>
                <a:lnTo>
                  <a:pt x="60" y="177"/>
                </a:lnTo>
                <a:lnTo>
                  <a:pt x="62" y="174"/>
                </a:lnTo>
                <a:lnTo>
                  <a:pt x="64" y="172"/>
                </a:lnTo>
                <a:lnTo>
                  <a:pt x="66" y="169"/>
                </a:lnTo>
                <a:lnTo>
                  <a:pt x="68" y="167"/>
                </a:lnTo>
                <a:lnTo>
                  <a:pt x="70" y="164"/>
                </a:lnTo>
                <a:lnTo>
                  <a:pt x="72" y="162"/>
                </a:lnTo>
                <a:lnTo>
                  <a:pt x="74" y="159"/>
                </a:lnTo>
                <a:lnTo>
                  <a:pt x="76" y="157"/>
                </a:lnTo>
                <a:lnTo>
                  <a:pt x="78" y="155"/>
                </a:lnTo>
                <a:lnTo>
                  <a:pt x="80" y="152"/>
                </a:lnTo>
                <a:lnTo>
                  <a:pt x="82" y="150"/>
                </a:lnTo>
                <a:lnTo>
                  <a:pt x="84" y="148"/>
                </a:lnTo>
                <a:lnTo>
                  <a:pt x="86" y="146"/>
                </a:lnTo>
                <a:lnTo>
                  <a:pt x="88" y="144"/>
                </a:lnTo>
                <a:lnTo>
                  <a:pt x="90" y="142"/>
                </a:lnTo>
                <a:lnTo>
                  <a:pt x="92" y="139"/>
                </a:lnTo>
                <a:lnTo>
                  <a:pt x="94" y="137"/>
                </a:lnTo>
                <a:lnTo>
                  <a:pt x="96" y="135"/>
                </a:lnTo>
                <a:lnTo>
                  <a:pt x="98" y="133"/>
                </a:lnTo>
                <a:lnTo>
                  <a:pt x="100" y="131"/>
                </a:lnTo>
                <a:lnTo>
                  <a:pt x="102" y="130"/>
                </a:lnTo>
                <a:lnTo>
                  <a:pt x="104" y="128"/>
                </a:lnTo>
                <a:lnTo>
                  <a:pt x="106" y="126"/>
                </a:lnTo>
                <a:lnTo>
                  <a:pt x="108" y="124"/>
                </a:lnTo>
                <a:lnTo>
                  <a:pt x="110" y="122"/>
                </a:lnTo>
                <a:lnTo>
                  <a:pt x="112" y="120"/>
                </a:lnTo>
                <a:lnTo>
                  <a:pt x="114" y="118"/>
                </a:lnTo>
                <a:lnTo>
                  <a:pt x="116" y="117"/>
                </a:lnTo>
                <a:lnTo>
                  <a:pt x="118" y="115"/>
                </a:lnTo>
                <a:lnTo>
                  <a:pt x="120" y="113"/>
                </a:lnTo>
                <a:lnTo>
                  <a:pt x="122" y="111"/>
                </a:lnTo>
                <a:lnTo>
                  <a:pt x="124" y="110"/>
                </a:lnTo>
                <a:lnTo>
                  <a:pt x="126" y="108"/>
                </a:lnTo>
                <a:lnTo>
                  <a:pt x="128" y="107"/>
                </a:lnTo>
                <a:lnTo>
                  <a:pt x="130" y="105"/>
                </a:lnTo>
                <a:lnTo>
                  <a:pt x="132" y="103"/>
                </a:lnTo>
                <a:lnTo>
                  <a:pt x="134" y="102"/>
                </a:lnTo>
                <a:lnTo>
                  <a:pt x="136" y="100"/>
                </a:lnTo>
                <a:lnTo>
                  <a:pt x="138" y="99"/>
                </a:lnTo>
                <a:lnTo>
                  <a:pt x="140" y="97"/>
                </a:lnTo>
                <a:lnTo>
                  <a:pt x="142" y="96"/>
                </a:lnTo>
                <a:lnTo>
                  <a:pt x="144" y="94"/>
                </a:lnTo>
                <a:lnTo>
                  <a:pt x="146" y="93"/>
                </a:lnTo>
                <a:lnTo>
                  <a:pt x="148" y="91"/>
                </a:lnTo>
                <a:lnTo>
                  <a:pt x="150" y="90"/>
                </a:lnTo>
                <a:lnTo>
                  <a:pt x="152" y="88"/>
                </a:lnTo>
                <a:lnTo>
                  <a:pt x="154" y="87"/>
                </a:lnTo>
                <a:lnTo>
                  <a:pt x="156" y="86"/>
                </a:lnTo>
                <a:lnTo>
                  <a:pt x="158" y="84"/>
                </a:lnTo>
                <a:lnTo>
                  <a:pt x="160" y="83"/>
                </a:lnTo>
                <a:lnTo>
                  <a:pt x="162" y="82"/>
                </a:lnTo>
                <a:lnTo>
                  <a:pt x="164" y="80"/>
                </a:lnTo>
                <a:lnTo>
                  <a:pt x="166" y="79"/>
                </a:lnTo>
                <a:lnTo>
                  <a:pt x="168" y="78"/>
                </a:lnTo>
                <a:lnTo>
                  <a:pt x="170" y="76"/>
                </a:lnTo>
                <a:lnTo>
                  <a:pt x="172" y="75"/>
                </a:lnTo>
                <a:lnTo>
                  <a:pt x="174" y="74"/>
                </a:lnTo>
                <a:lnTo>
                  <a:pt x="176" y="73"/>
                </a:lnTo>
                <a:lnTo>
                  <a:pt x="178" y="71"/>
                </a:lnTo>
                <a:lnTo>
                  <a:pt x="180" y="70"/>
                </a:lnTo>
                <a:lnTo>
                  <a:pt x="182" y="69"/>
                </a:lnTo>
                <a:lnTo>
                  <a:pt x="184" y="68"/>
                </a:lnTo>
                <a:lnTo>
                  <a:pt x="186" y="67"/>
                </a:lnTo>
                <a:lnTo>
                  <a:pt x="188" y="66"/>
                </a:lnTo>
                <a:lnTo>
                  <a:pt x="190" y="64"/>
                </a:lnTo>
                <a:lnTo>
                  <a:pt x="192" y="63"/>
                </a:lnTo>
                <a:lnTo>
                  <a:pt x="194" y="62"/>
                </a:lnTo>
                <a:lnTo>
                  <a:pt x="196" y="61"/>
                </a:lnTo>
                <a:lnTo>
                  <a:pt x="198" y="60"/>
                </a:lnTo>
                <a:lnTo>
                  <a:pt x="200" y="59"/>
                </a:lnTo>
                <a:lnTo>
                  <a:pt x="202" y="58"/>
                </a:lnTo>
                <a:lnTo>
                  <a:pt x="204" y="57"/>
                </a:lnTo>
                <a:lnTo>
                  <a:pt x="206" y="56"/>
                </a:lnTo>
                <a:lnTo>
                  <a:pt x="208" y="55"/>
                </a:lnTo>
                <a:lnTo>
                  <a:pt x="210" y="54"/>
                </a:lnTo>
                <a:lnTo>
                  <a:pt x="212" y="53"/>
                </a:lnTo>
                <a:lnTo>
                  <a:pt x="214" y="52"/>
                </a:lnTo>
                <a:lnTo>
                  <a:pt x="216" y="51"/>
                </a:lnTo>
                <a:lnTo>
                  <a:pt x="218" y="50"/>
                </a:lnTo>
                <a:lnTo>
                  <a:pt x="220" y="49"/>
                </a:lnTo>
                <a:lnTo>
                  <a:pt x="222" y="48"/>
                </a:lnTo>
                <a:lnTo>
                  <a:pt x="224" y="47"/>
                </a:lnTo>
                <a:lnTo>
                  <a:pt x="226" y="46"/>
                </a:lnTo>
                <a:lnTo>
                  <a:pt x="228" y="45"/>
                </a:lnTo>
                <a:lnTo>
                  <a:pt x="230" y="44"/>
                </a:lnTo>
                <a:lnTo>
                  <a:pt x="232" y="43"/>
                </a:lnTo>
                <a:lnTo>
                  <a:pt x="234" y="43"/>
                </a:lnTo>
                <a:lnTo>
                  <a:pt x="236" y="42"/>
                </a:lnTo>
                <a:lnTo>
                  <a:pt x="238" y="41"/>
                </a:lnTo>
                <a:lnTo>
                  <a:pt x="240" y="40"/>
                </a:lnTo>
                <a:lnTo>
                  <a:pt x="242" y="39"/>
                </a:lnTo>
                <a:lnTo>
                  <a:pt x="244" y="38"/>
                </a:lnTo>
                <a:lnTo>
                  <a:pt x="246" y="38"/>
                </a:lnTo>
                <a:lnTo>
                  <a:pt x="248" y="37"/>
                </a:lnTo>
                <a:lnTo>
                  <a:pt x="250" y="36"/>
                </a:lnTo>
                <a:lnTo>
                  <a:pt x="252" y="35"/>
                </a:lnTo>
                <a:lnTo>
                  <a:pt x="254" y="34"/>
                </a:lnTo>
                <a:lnTo>
                  <a:pt x="256" y="34"/>
                </a:lnTo>
                <a:lnTo>
                  <a:pt x="258" y="33"/>
                </a:lnTo>
                <a:lnTo>
                  <a:pt x="260" y="32"/>
                </a:lnTo>
                <a:lnTo>
                  <a:pt x="262" y="31"/>
                </a:lnTo>
                <a:lnTo>
                  <a:pt x="264" y="31"/>
                </a:lnTo>
                <a:lnTo>
                  <a:pt x="266" y="30"/>
                </a:lnTo>
                <a:lnTo>
                  <a:pt x="268" y="29"/>
                </a:lnTo>
                <a:lnTo>
                  <a:pt x="270" y="29"/>
                </a:lnTo>
                <a:lnTo>
                  <a:pt x="272" y="28"/>
                </a:lnTo>
                <a:lnTo>
                  <a:pt x="274" y="27"/>
                </a:lnTo>
                <a:lnTo>
                  <a:pt x="276" y="27"/>
                </a:lnTo>
                <a:lnTo>
                  <a:pt x="278" y="26"/>
                </a:lnTo>
                <a:lnTo>
                  <a:pt x="280" y="25"/>
                </a:lnTo>
                <a:lnTo>
                  <a:pt x="282" y="25"/>
                </a:lnTo>
                <a:lnTo>
                  <a:pt x="284" y="24"/>
                </a:lnTo>
                <a:lnTo>
                  <a:pt x="286" y="23"/>
                </a:lnTo>
                <a:lnTo>
                  <a:pt x="288" y="23"/>
                </a:lnTo>
                <a:lnTo>
                  <a:pt x="290" y="22"/>
                </a:lnTo>
                <a:lnTo>
                  <a:pt x="292" y="22"/>
                </a:lnTo>
                <a:lnTo>
                  <a:pt x="294" y="21"/>
                </a:lnTo>
                <a:lnTo>
                  <a:pt x="296" y="20"/>
                </a:lnTo>
                <a:lnTo>
                  <a:pt x="298" y="20"/>
                </a:lnTo>
                <a:lnTo>
                  <a:pt x="300" y="19"/>
                </a:lnTo>
                <a:lnTo>
                  <a:pt x="302" y="19"/>
                </a:lnTo>
                <a:lnTo>
                  <a:pt x="304" y="18"/>
                </a:lnTo>
                <a:lnTo>
                  <a:pt x="306" y="18"/>
                </a:lnTo>
                <a:lnTo>
                  <a:pt x="308" y="17"/>
                </a:lnTo>
                <a:lnTo>
                  <a:pt x="310" y="17"/>
                </a:lnTo>
                <a:lnTo>
                  <a:pt x="312" y="16"/>
                </a:lnTo>
                <a:lnTo>
                  <a:pt x="314" y="16"/>
                </a:lnTo>
                <a:lnTo>
                  <a:pt x="316" y="15"/>
                </a:lnTo>
                <a:lnTo>
                  <a:pt x="318" y="15"/>
                </a:lnTo>
                <a:lnTo>
                  <a:pt x="320" y="14"/>
                </a:lnTo>
                <a:lnTo>
                  <a:pt x="322" y="14"/>
                </a:lnTo>
                <a:lnTo>
                  <a:pt x="324" y="13"/>
                </a:lnTo>
                <a:lnTo>
                  <a:pt x="326" y="13"/>
                </a:lnTo>
                <a:lnTo>
                  <a:pt x="328" y="12"/>
                </a:lnTo>
                <a:lnTo>
                  <a:pt x="330" y="12"/>
                </a:lnTo>
                <a:lnTo>
                  <a:pt x="332" y="12"/>
                </a:lnTo>
                <a:lnTo>
                  <a:pt x="334" y="11"/>
                </a:lnTo>
                <a:lnTo>
                  <a:pt x="336" y="11"/>
                </a:lnTo>
                <a:lnTo>
                  <a:pt x="338" y="10"/>
                </a:lnTo>
                <a:lnTo>
                  <a:pt x="340" y="10"/>
                </a:lnTo>
                <a:lnTo>
                  <a:pt x="342" y="10"/>
                </a:lnTo>
                <a:lnTo>
                  <a:pt x="344" y="9"/>
                </a:lnTo>
                <a:lnTo>
                  <a:pt x="346" y="9"/>
                </a:lnTo>
                <a:lnTo>
                  <a:pt x="348" y="9"/>
                </a:lnTo>
                <a:lnTo>
                  <a:pt x="350" y="8"/>
                </a:lnTo>
                <a:lnTo>
                  <a:pt x="352" y="8"/>
                </a:lnTo>
                <a:lnTo>
                  <a:pt x="354" y="7"/>
                </a:lnTo>
                <a:lnTo>
                  <a:pt x="356" y="7"/>
                </a:lnTo>
                <a:lnTo>
                  <a:pt x="358" y="7"/>
                </a:lnTo>
                <a:lnTo>
                  <a:pt x="360" y="7"/>
                </a:lnTo>
                <a:lnTo>
                  <a:pt x="362" y="6"/>
                </a:lnTo>
                <a:lnTo>
                  <a:pt x="364" y="6"/>
                </a:lnTo>
                <a:lnTo>
                  <a:pt x="366" y="6"/>
                </a:lnTo>
                <a:lnTo>
                  <a:pt x="368" y="5"/>
                </a:lnTo>
                <a:lnTo>
                  <a:pt x="370" y="5"/>
                </a:lnTo>
                <a:lnTo>
                  <a:pt x="372" y="5"/>
                </a:lnTo>
                <a:lnTo>
                  <a:pt x="374" y="5"/>
                </a:lnTo>
                <a:lnTo>
                  <a:pt x="376" y="4"/>
                </a:lnTo>
                <a:lnTo>
                  <a:pt x="378" y="4"/>
                </a:lnTo>
                <a:lnTo>
                  <a:pt x="380" y="4"/>
                </a:lnTo>
                <a:lnTo>
                  <a:pt x="382" y="4"/>
                </a:lnTo>
                <a:lnTo>
                  <a:pt x="384" y="3"/>
                </a:lnTo>
                <a:lnTo>
                  <a:pt x="386" y="3"/>
                </a:lnTo>
                <a:lnTo>
                  <a:pt x="388" y="3"/>
                </a:lnTo>
                <a:lnTo>
                  <a:pt x="390" y="3"/>
                </a:lnTo>
                <a:lnTo>
                  <a:pt x="392" y="3"/>
                </a:lnTo>
                <a:lnTo>
                  <a:pt x="394" y="2"/>
                </a:lnTo>
                <a:lnTo>
                  <a:pt x="396" y="2"/>
                </a:lnTo>
                <a:lnTo>
                  <a:pt x="398" y="2"/>
                </a:lnTo>
                <a:lnTo>
                  <a:pt x="400" y="2"/>
                </a:lnTo>
                <a:lnTo>
                  <a:pt x="402" y="2"/>
                </a:lnTo>
                <a:lnTo>
                  <a:pt x="404" y="2"/>
                </a:lnTo>
                <a:lnTo>
                  <a:pt x="406" y="1"/>
                </a:lnTo>
                <a:lnTo>
                  <a:pt x="408" y="1"/>
                </a:lnTo>
                <a:lnTo>
                  <a:pt x="410" y="1"/>
                </a:lnTo>
                <a:lnTo>
                  <a:pt x="412" y="1"/>
                </a:lnTo>
                <a:lnTo>
                  <a:pt x="414" y="1"/>
                </a:lnTo>
                <a:lnTo>
                  <a:pt x="416" y="1"/>
                </a:lnTo>
                <a:lnTo>
                  <a:pt x="418" y="1"/>
                </a:lnTo>
                <a:lnTo>
                  <a:pt x="420" y="1"/>
                </a:lnTo>
                <a:lnTo>
                  <a:pt x="422" y="1"/>
                </a:lnTo>
                <a:lnTo>
                  <a:pt x="424" y="1"/>
                </a:lnTo>
                <a:lnTo>
                  <a:pt x="426" y="0"/>
                </a:lnTo>
                <a:lnTo>
                  <a:pt x="428" y="0"/>
                </a:lnTo>
                <a:lnTo>
                  <a:pt x="430" y="0"/>
                </a:lnTo>
                <a:lnTo>
                  <a:pt x="432" y="0"/>
                </a:lnTo>
                <a:lnTo>
                  <a:pt x="434" y="0"/>
                </a:lnTo>
                <a:lnTo>
                  <a:pt x="436" y="0"/>
                </a:lnTo>
                <a:lnTo>
                  <a:pt x="438" y="0"/>
                </a:lnTo>
                <a:lnTo>
                  <a:pt x="440" y="0"/>
                </a:lnTo>
                <a:lnTo>
                  <a:pt x="442" y="0"/>
                </a:lnTo>
                <a:lnTo>
                  <a:pt x="444" y="0"/>
                </a:lnTo>
                <a:lnTo>
                  <a:pt x="446" y="0"/>
                </a:lnTo>
                <a:lnTo>
                  <a:pt x="448" y="0"/>
                </a:lnTo>
                <a:lnTo>
                  <a:pt x="450" y="0"/>
                </a:lnTo>
                <a:lnTo>
                  <a:pt x="452" y="0"/>
                </a:lnTo>
                <a:lnTo>
                  <a:pt x="454" y="0"/>
                </a:lnTo>
                <a:lnTo>
                  <a:pt x="456" y="0"/>
                </a:lnTo>
                <a:lnTo>
                  <a:pt x="458" y="0"/>
                </a:lnTo>
                <a:lnTo>
                  <a:pt x="460" y="1"/>
                </a:lnTo>
                <a:lnTo>
                  <a:pt x="462" y="1"/>
                </a:lnTo>
                <a:lnTo>
                  <a:pt x="464" y="1"/>
                </a:lnTo>
                <a:lnTo>
                  <a:pt x="466" y="1"/>
                </a:lnTo>
                <a:lnTo>
                  <a:pt x="468" y="1"/>
                </a:lnTo>
                <a:lnTo>
                  <a:pt x="470" y="1"/>
                </a:lnTo>
                <a:lnTo>
                  <a:pt x="472" y="1"/>
                </a:lnTo>
                <a:lnTo>
                  <a:pt x="474" y="1"/>
                </a:lnTo>
                <a:lnTo>
                  <a:pt x="476" y="1"/>
                </a:lnTo>
                <a:lnTo>
                  <a:pt x="478" y="1"/>
                </a:lnTo>
                <a:lnTo>
                  <a:pt x="480" y="2"/>
                </a:lnTo>
                <a:lnTo>
                  <a:pt x="482" y="2"/>
                </a:lnTo>
                <a:lnTo>
                  <a:pt x="484" y="2"/>
                </a:lnTo>
                <a:lnTo>
                  <a:pt x="486" y="2"/>
                </a:lnTo>
                <a:lnTo>
                  <a:pt x="488" y="2"/>
                </a:lnTo>
                <a:lnTo>
                  <a:pt x="490" y="2"/>
                </a:lnTo>
                <a:lnTo>
                  <a:pt x="492" y="3"/>
                </a:lnTo>
                <a:lnTo>
                  <a:pt x="494" y="3"/>
                </a:lnTo>
                <a:lnTo>
                  <a:pt x="496" y="3"/>
                </a:lnTo>
                <a:lnTo>
                  <a:pt x="498" y="3"/>
                </a:lnTo>
                <a:lnTo>
                  <a:pt x="500" y="3"/>
                </a:lnTo>
                <a:lnTo>
                  <a:pt x="502" y="4"/>
                </a:lnTo>
                <a:lnTo>
                  <a:pt x="504" y="4"/>
                </a:lnTo>
                <a:lnTo>
                  <a:pt x="506" y="4"/>
                </a:lnTo>
                <a:lnTo>
                  <a:pt x="508" y="4"/>
                </a:lnTo>
                <a:lnTo>
                  <a:pt x="510" y="5"/>
                </a:lnTo>
                <a:lnTo>
                  <a:pt x="512" y="5"/>
                </a:lnTo>
                <a:lnTo>
                  <a:pt x="514" y="5"/>
                </a:lnTo>
                <a:lnTo>
                  <a:pt x="516" y="5"/>
                </a:lnTo>
                <a:lnTo>
                  <a:pt x="518" y="6"/>
                </a:lnTo>
                <a:lnTo>
                  <a:pt x="520" y="6"/>
                </a:lnTo>
                <a:lnTo>
                  <a:pt x="522" y="6"/>
                </a:lnTo>
                <a:lnTo>
                  <a:pt x="524" y="7"/>
                </a:lnTo>
                <a:lnTo>
                  <a:pt x="526" y="7"/>
                </a:lnTo>
                <a:lnTo>
                  <a:pt x="528" y="7"/>
                </a:lnTo>
                <a:lnTo>
                  <a:pt x="530" y="7"/>
                </a:lnTo>
                <a:lnTo>
                  <a:pt x="532" y="8"/>
                </a:lnTo>
                <a:lnTo>
                  <a:pt x="534" y="8"/>
                </a:lnTo>
                <a:lnTo>
                  <a:pt x="536" y="9"/>
                </a:lnTo>
                <a:lnTo>
                  <a:pt x="538" y="9"/>
                </a:lnTo>
                <a:lnTo>
                  <a:pt x="540" y="9"/>
                </a:lnTo>
                <a:lnTo>
                  <a:pt x="542" y="10"/>
                </a:lnTo>
                <a:lnTo>
                  <a:pt x="544" y="10"/>
                </a:lnTo>
                <a:lnTo>
                  <a:pt x="546" y="10"/>
                </a:lnTo>
                <a:lnTo>
                  <a:pt x="548" y="11"/>
                </a:lnTo>
                <a:lnTo>
                  <a:pt x="550" y="11"/>
                </a:lnTo>
                <a:lnTo>
                  <a:pt x="552" y="12"/>
                </a:lnTo>
                <a:lnTo>
                  <a:pt x="554" y="12"/>
                </a:lnTo>
                <a:lnTo>
                  <a:pt x="556" y="12"/>
                </a:lnTo>
                <a:lnTo>
                  <a:pt x="558" y="13"/>
                </a:lnTo>
                <a:lnTo>
                  <a:pt x="560" y="13"/>
                </a:lnTo>
                <a:lnTo>
                  <a:pt x="562" y="14"/>
                </a:lnTo>
                <a:lnTo>
                  <a:pt x="564" y="14"/>
                </a:lnTo>
                <a:lnTo>
                  <a:pt x="566" y="15"/>
                </a:lnTo>
                <a:lnTo>
                  <a:pt x="568" y="15"/>
                </a:lnTo>
                <a:lnTo>
                  <a:pt x="570" y="16"/>
                </a:lnTo>
                <a:lnTo>
                  <a:pt x="572" y="16"/>
                </a:lnTo>
                <a:lnTo>
                  <a:pt x="574" y="17"/>
                </a:lnTo>
                <a:lnTo>
                  <a:pt x="576" y="17"/>
                </a:lnTo>
                <a:lnTo>
                  <a:pt x="578" y="18"/>
                </a:lnTo>
                <a:lnTo>
                  <a:pt x="580" y="18"/>
                </a:lnTo>
                <a:lnTo>
                  <a:pt x="582" y="19"/>
                </a:lnTo>
                <a:lnTo>
                  <a:pt x="584" y="19"/>
                </a:lnTo>
                <a:lnTo>
                  <a:pt x="586" y="20"/>
                </a:lnTo>
                <a:lnTo>
                  <a:pt x="588" y="20"/>
                </a:lnTo>
                <a:lnTo>
                  <a:pt x="590" y="21"/>
                </a:lnTo>
                <a:lnTo>
                  <a:pt x="592" y="22"/>
                </a:lnTo>
                <a:lnTo>
                  <a:pt x="594" y="22"/>
                </a:lnTo>
                <a:lnTo>
                  <a:pt x="596" y="23"/>
                </a:lnTo>
                <a:lnTo>
                  <a:pt x="598" y="23"/>
                </a:lnTo>
                <a:lnTo>
                  <a:pt x="600" y="24"/>
                </a:lnTo>
                <a:lnTo>
                  <a:pt x="602" y="25"/>
                </a:lnTo>
                <a:lnTo>
                  <a:pt x="604" y="25"/>
                </a:lnTo>
                <a:lnTo>
                  <a:pt x="606" y="26"/>
                </a:lnTo>
                <a:lnTo>
                  <a:pt x="608" y="27"/>
                </a:lnTo>
                <a:lnTo>
                  <a:pt x="610" y="27"/>
                </a:lnTo>
                <a:lnTo>
                  <a:pt x="612" y="28"/>
                </a:lnTo>
                <a:lnTo>
                  <a:pt x="614" y="29"/>
                </a:lnTo>
                <a:lnTo>
                  <a:pt x="616" y="29"/>
                </a:lnTo>
                <a:lnTo>
                  <a:pt x="618" y="30"/>
                </a:lnTo>
                <a:lnTo>
                  <a:pt x="620" y="31"/>
                </a:lnTo>
                <a:lnTo>
                  <a:pt x="622" y="31"/>
                </a:lnTo>
                <a:lnTo>
                  <a:pt x="624" y="32"/>
                </a:lnTo>
                <a:lnTo>
                  <a:pt x="626" y="33"/>
                </a:lnTo>
                <a:lnTo>
                  <a:pt x="628" y="34"/>
                </a:lnTo>
                <a:lnTo>
                  <a:pt x="630" y="34"/>
                </a:lnTo>
                <a:lnTo>
                  <a:pt x="632" y="35"/>
                </a:lnTo>
                <a:lnTo>
                  <a:pt x="634" y="36"/>
                </a:lnTo>
                <a:lnTo>
                  <a:pt x="636" y="37"/>
                </a:lnTo>
                <a:lnTo>
                  <a:pt x="638" y="38"/>
                </a:lnTo>
                <a:lnTo>
                  <a:pt x="640" y="38"/>
                </a:lnTo>
                <a:lnTo>
                  <a:pt x="642" y="39"/>
                </a:lnTo>
                <a:lnTo>
                  <a:pt x="644" y="40"/>
                </a:lnTo>
                <a:lnTo>
                  <a:pt x="646" y="41"/>
                </a:lnTo>
                <a:lnTo>
                  <a:pt x="648" y="42"/>
                </a:lnTo>
                <a:lnTo>
                  <a:pt x="650" y="43"/>
                </a:lnTo>
                <a:lnTo>
                  <a:pt x="652" y="43"/>
                </a:lnTo>
                <a:lnTo>
                  <a:pt x="654" y="44"/>
                </a:lnTo>
                <a:lnTo>
                  <a:pt x="656" y="45"/>
                </a:lnTo>
                <a:lnTo>
                  <a:pt x="658" y="46"/>
                </a:lnTo>
                <a:lnTo>
                  <a:pt x="660" y="47"/>
                </a:lnTo>
                <a:lnTo>
                  <a:pt x="662" y="48"/>
                </a:lnTo>
                <a:lnTo>
                  <a:pt x="664" y="49"/>
                </a:lnTo>
                <a:lnTo>
                  <a:pt x="666" y="50"/>
                </a:lnTo>
                <a:lnTo>
                  <a:pt x="668" y="51"/>
                </a:lnTo>
                <a:lnTo>
                  <a:pt x="670" y="52"/>
                </a:lnTo>
                <a:lnTo>
                  <a:pt x="672" y="53"/>
                </a:lnTo>
                <a:lnTo>
                  <a:pt x="674" y="54"/>
                </a:lnTo>
                <a:lnTo>
                  <a:pt x="676" y="55"/>
                </a:lnTo>
                <a:lnTo>
                  <a:pt x="678" y="56"/>
                </a:lnTo>
                <a:lnTo>
                  <a:pt x="680" y="57"/>
                </a:lnTo>
                <a:lnTo>
                  <a:pt x="682" y="58"/>
                </a:lnTo>
                <a:lnTo>
                  <a:pt x="684" y="59"/>
                </a:lnTo>
                <a:lnTo>
                  <a:pt x="686" y="60"/>
                </a:lnTo>
                <a:lnTo>
                  <a:pt x="688" y="61"/>
                </a:lnTo>
                <a:lnTo>
                  <a:pt x="690" y="62"/>
                </a:lnTo>
                <a:lnTo>
                  <a:pt x="692" y="63"/>
                </a:lnTo>
                <a:lnTo>
                  <a:pt x="694" y="64"/>
                </a:lnTo>
                <a:lnTo>
                  <a:pt x="696" y="66"/>
                </a:lnTo>
                <a:lnTo>
                  <a:pt x="698" y="67"/>
                </a:lnTo>
                <a:lnTo>
                  <a:pt x="700" y="68"/>
                </a:lnTo>
                <a:lnTo>
                  <a:pt x="702" y="69"/>
                </a:lnTo>
                <a:lnTo>
                  <a:pt x="704" y="70"/>
                </a:lnTo>
                <a:lnTo>
                  <a:pt x="706" y="71"/>
                </a:lnTo>
                <a:lnTo>
                  <a:pt x="708" y="73"/>
                </a:lnTo>
                <a:lnTo>
                  <a:pt x="710" y="74"/>
                </a:lnTo>
                <a:lnTo>
                  <a:pt x="712" y="75"/>
                </a:lnTo>
                <a:lnTo>
                  <a:pt x="714" y="76"/>
                </a:lnTo>
                <a:lnTo>
                  <a:pt x="716" y="78"/>
                </a:lnTo>
                <a:lnTo>
                  <a:pt x="718" y="79"/>
                </a:lnTo>
                <a:lnTo>
                  <a:pt x="720" y="80"/>
                </a:lnTo>
                <a:lnTo>
                  <a:pt x="722" y="82"/>
                </a:lnTo>
                <a:lnTo>
                  <a:pt x="724" y="83"/>
                </a:lnTo>
                <a:lnTo>
                  <a:pt x="726" y="84"/>
                </a:lnTo>
                <a:lnTo>
                  <a:pt x="728" y="86"/>
                </a:lnTo>
                <a:lnTo>
                  <a:pt x="730" y="87"/>
                </a:lnTo>
                <a:lnTo>
                  <a:pt x="732" y="88"/>
                </a:lnTo>
                <a:lnTo>
                  <a:pt x="734" y="90"/>
                </a:lnTo>
                <a:lnTo>
                  <a:pt x="736" y="91"/>
                </a:lnTo>
                <a:lnTo>
                  <a:pt x="738" y="93"/>
                </a:lnTo>
                <a:lnTo>
                  <a:pt x="740" y="94"/>
                </a:lnTo>
                <a:lnTo>
                  <a:pt x="742" y="96"/>
                </a:lnTo>
                <a:lnTo>
                  <a:pt x="744" y="97"/>
                </a:lnTo>
                <a:lnTo>
                  <a:pt x="746" y="99"/>
                </a:lnTo>
                <a:lnTo>
                  <a:pt x="748" y="100"/>
                </a:lnTo>
                <a:lnTo>
                  <a:pt x="750" y="102"/>
                </a:lnTo>
                <a:lnTo>
                  <a:pt x="752" y="103"/>
                </a:lnTo>
                <a:lnTo>
                  <a:pt x="754" y="105"/>
                </a:lnTo>
                <a:lnTo>
                  <a:pt x="756" y="107"/>
                </a:lnTo>
                <a:lnTo>
                  <a:pt x="758" y="108"/>
                </a:lnTo>
                <a:lnTo>
                  <a:pt x="760" y="110"/>
                </a:lnTo>
                <a:lnTo>
                  <a:pt x="762" y="111"/>
                </a:lnTo>
                <a:lnTo>
                  <a:pt x="764" y="113"/>
                </a:lnTo>
                <a:lnTo>
                  <a:pt x="766" y="115"/>
                </a:lnTo>
                <a:lnTo>
                  <a:pt x="768" y="117"/>
                </a:lnTo>
                <a:lnTo>
                  <a:pt x="770" y="118"/>
                </a:lnTo>
                <a:lnTo>
                  <a:pt x="772" y="120"/>
                </a:lnTo>
                <a:lnTo>
                  <a:pt x="774" y="122"/>
                </a:lnTo>
                <a:lnTo>
                  <a:pt x="776" y="124"/>
                </a:lnTo>
                <a:lnTo>
                  <a:pt x="778" y="126"/>
                </a:lnTo>
                <a:lnTo>
                  <a:pt x="780" y="128"/>
                </a:lnTo>
                <a:lnTo>
                  <a:pt x="782" y="130"/>
                </a:lnTo>
                <a:lnTo>
                  <a:pt x="784" y="131"/>
                </a:lnTo>
                <a:lnTo>
                  <a:pt x="786" y="133"/>
                </a:lnTo>
                <a:lnTo>
                  <a:pt x="788" y="135"/>
                </a:lnTo>
                <a:lnTo>
                  <a:pt x="790" y="137"/>
                </a:lnTo>
                <a:lnTo>
                  <a:pt x="792" y="139"/>
                </a:lnTo>
                <a:lnTo>
                  <a:pt x="794" y="142"/>
                </a:lnTo>
                <a:lnTo>
                  <a:pt x="796" y="144"/>
                </a:lnTo>
                <a:lnTo>
                  <a:pt x="798" y="146"/>
                </a:lnTo>
                <a:lnTo>
                  <a:pt x="800" y="148"/>
                </a:lnTo>
                <a:lnTo>
                  <a:pt x="802" y="150"/>
                </a:lnTo>
                <a:lnTo>
                  <a:pt x="804" y="152"/>
                </a:lnTo>
                <a:lnTo>
                  <a:pt x="806" y="155"/>
                </a:lnTo>
                <a:lnTo>
                  <a:pt x="808" y="157"/>
                </a:lnTo>
                <a:lnTo>
                  <a:pt x="810" y="159"/>
                </a:lnTo>
                <a:lnTo>
                  <a:pt x="812" y="162"/>
                </a:lnTo>
                <a:lnTo>
                  <a:pt x="814" y="164"/>
                </a:lnTo>
                <a:lnTo>
                  <a:pt x="816" y="167"/>
                </a:lnTo>
                <a:lnTo>
                  <a:pt x="818" y="169"/>
                </a:lnTo>
                <a:lnTo>
                  <a:pt x="820" y="172"/>
                </a:lnTo>
                <a:lnTo>
                  <a:pt x="822" y="174"/>
                </a:lnTo>
                <a:lnTo>
                  <a:pt x="824" y="177"/>
                </a:lnTo>
                <a:lnTo>
                  <a:pt x="826" y="180"/>
                </a:lnTo>
                <a:lnTo>
                  <a:pt x="828" y="183"/>
                </a:lnTo>
                <a:lnTo>
                  <a:pt x="830" y="185"/>
                </a:lnTo>
                <a:lnTo>
                  <a:pt x="832" y="188"/>
                </a:lnTo>
                <a:lnTo>
                  <a:pt x="834" y="191"/>
                </a:lnTo>
                <a:lnTo>
                  <a:pt x="836" y="194"/>
                </a:lnTo>
                <a:lnTo>
                  <a:pt x="838" y="197"/>
                </a:lnTo>
                <a:lnTo>
                  <a:pt x="840" y="201"/>
                </a:lnTo>
                <a:lnTo>
                  <a:pt x="842" y="204"/>
                </a:lnTo>
                <a:lnTo>
                  <a:pt x="844" y="207"/>
                </a:lnTo>
                <a:lnTo>
                  <a:pt x="846" y="211"/>
                </a:lnTo>
                <a:lnTo>
                  <a:pt x="848" y="214"/>
                </a:lnTo>
                <a:lnTo>
                  <a:pt x="850" y="218"/>
                </a:lnTo>
                <a:lnTo>
                  <a:pt x="852" y="221"/>
                </a:lnTo>
                <a:lnTo>
                  <a:pt x="854" y="225"/>
                </a:lnTo>
                <a:lnTo>
                  <a:pt x="856" y="229"/>
                </a:lnTo>
                <a:lnTo>
                  <a:pt x="858" y="233"/>
                </a:lnTo>
                <a:lnTo>
                  <a:pt x="860" y="237"/>
                </a:lnTo>
                <a:lnTo>
                  <a:pt x="862" y="242"/>
                </a:lnTo>
                <a:lnTo>
                  <a:pt x="864" y="246"/>
                </a:lnTo>
                <a:lnTo>
                  <a:pt x="866" y="251"/>
                </a:lnTo>
                <a:lnTo>
                  <a:pt x="868" y="256"/>
                </a:lnTo>
                <a:lnTo>
                  <a:pt x="870" y="261"/>
                </a:lnTo>
                <a:lnTo>
                  <a:pt x="872" y="266"/>
                </a:lnTo>
                <a:lnTo>
                  <a:pt x="874" y="272"/>
                </a:lnTo>
                <a:lnTo>
                  <a:pt x="876" y="278"/>
                </a:lnTo>
                <a:lnTo>
                  <a:pt x="878" y="285"/>
                </a:lnTo>
                <a:lnTo>
                  <a:pt x="880" y="292"/>
                </a:lnTo>
                <a:lnTo>
                  <a:pt x="882" y="300"/>
                </a:lnTo>
                <a:lnTo>
                  <a:pt x="884" y="309"/>
                </a:lnTo>
                <a:lnTo>
                  <a:pt x="886" y="320"/>
                </a:lnTo>
                <a:lnTo>
                  <a:pt x="888" y="334"/>
                </a:lnTo>
                <a:lnTo>
                  <a:pt x="889" y="343"/>
                </a:lnTo>
                <a:lnTo>
                  <a:pt x="890" y="349"/>
                </a:lnTo>
                <a:lnTo>
                  <a:pt x="890" y="357"/>
                </a:lnTo>
                <a:lnTo>
                  <a:pt x="890" y="364"/>
                </a:lnTo>
                <a:lnTo>
                  <a:pt x="890" y="368"/>
                </a:lnTo>
                <a:lnTo>
                  <a:pt x="890" y="370"/>
                </a:lnTo>
                <a:lnTo>
                  <a:pt x="890" y="371"/>
                </a:lnTo>
                <a:lnTo>
                  <a:pt x="890" y="371"/>
                </a:lnTo>
                <a:lnTo>
                  <a:pt x="890" y="371"/>
                </a:ln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2010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0" grpId="0"/>
      <p:bldP spid="22" grpId="0"/>
      <p:bldP spid="150" grpId="0"/>
      <p:bldP spid="1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9D3BB-CF85-4308-BBB4-9347D1A15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77984"/>
          </a:xfrm>
        </p:spPr>
        <p:txBody>
          <a:bodyPr>
            <a:normAutofit fontScale="90000"/>
          </a:bodyPr>
          <a:lstStyle/>
          <a:p>
            <a:r>
              <a:rPr lang="en-CA" dirty="0"/>
              <a:t>Inverted Semi Circle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F6B41-6A1D-4A41-BA64-084DCF7B93F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2880" y="1410288"/>
            <a:ext cx="8398412" cy="896815"/>
          </a:xfrm>
        </p:spPr>
        <p:txBody>
          <a:bodyPr>
            <a:normAutofit/>
          </a:bodyPr>
          <a:lstStyle/>
          <a:p>
            <a:r>
              <a:rPr lang="en-CA" sz="2200" dirty="0"/>
              <a:t>The inverted semi circle is similar but the expression inside the radical is switched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6EB0AA3-8F73-4CA4-BBE8-CBBD10E4D5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9105" y="717454"/>
          <a:ext cx="2346304" cy="714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76240" imgH="266400" progId="Equation.DSMT4">
                  <p:embed/>
                </p:oleObj>
              </mc:Choice>
              <mc:Fallback>
                <p:oleObj name="Equation" r:id="rId3" imgW="876240" imgH="266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6EB0AA3-8F73-4CA4-BBE8-CBBD10E4D5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9105" y="717454"/>
                        <a:ext cx="2346304" cy="714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74B13DC-F984-4478-9580-C593F291ED86}"/>
              </a:ext>
            </a:extLst>
          </p:cNvPr>
          <p:cNvSpPr txBox="1"/>
          <p:nvPr/>
        </p:nvSpPr>
        <p:spPr>
          <a:xfrm>
            <a:off x="2550768" y="989075"/>
            <a:ext cx="2851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Inverted Semi-Circle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60B93FE-2CEA-41CD-8CF0-03A8A9AEBC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4275" y="2148084"/>
          <a:ext cx="153670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360" imgH="266400" progId="Equation.DSMT4">
                  <p:embed/>
                </p:oleObj>
              </mc:Choice>
              <mc:Fallback>
                <p:oleObj name="Equation" r:id="rId5" imgW="774360" imgH="266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60B93FE-2CEA-41CD-8CF0-03A8A9AEBC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74275" y="2148084"/>
                        <a:ext cx="1536700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8FCE954-6F4A-48D7-A882-0DE03BFDAD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52552" y="2664657"/>
          <a:ext cx="12858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47640" imgH="203040" progId="Equation.DSMT4">
                  <p:embed/>
                </p:oleObj>
              </mc:Choice>
              <mc:Fallback>
                <p:oleObj name="Equation" r:id="rId7" imgW="64764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8FCE954-6F4A-48D7-A882-0DE03BFDAD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52552" y="2664657"/>
                        <a:ext cx="1285875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52725D1-90FB-4C6D-8F5B-3B94763A61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1370" y="3061777"/>
          <a:ext cx="8572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40" imgH="203040" progId="Equation.DSMT4">
                  <p:embed/>
                </p:oleObj>
              </mc:Choice>
              <mc:Fallback>
                <p:oleObj name="Equation" r:id="rId9" imgW="43164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52725D1-90FB-4C6D-8F5B-3B94763A61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81370" y="3061777"/>
                        <a:ext cx="857250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3E252EF-EC69-4DC3-9EC7-9C2FFF3E690E}"/>
              </a:ext>
            </a:extLst>
          </p:cNvPr>
          <p:cNvCxnSpPr/>
          <p:nvPr/>
        </p:nvCxnSpPr>
        <p:spPr>
          <a:xfrm>
            <a:off x="3233558" y="2842428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D4251ED-05D7-4D20-81FF-CFD2A8730B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62499" y="2923295"/>
          <a:ext cx="264319" cy="231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40" imgH="177480" progId="Equation.DSMT4">
                  <p:embed/>
                </p:oleObj>
              </mc:Choice>
              <mc:Fallback>
                <p:oleObj name="Equation" r:id="rId11" imgW="2030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D4251ED-05D7-4D20-81FF-CFD2A8730B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62499" y="2923295"/>
                        <a:ext cx="264319" cy="2312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1CA24EB-7985-460B-93C0-C943037BEB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7882" y="2923691"/>
          <a:ext cx="149225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1CA24EB-7985-460B-93C0-C943037BEB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937882" y="2923691"/>
                        <a:ext cx="149225" cy="230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3B4E1A1-9EE8-4C85-89E3-85B8E519C37A}"/>
              </a:ext>
            </a:extLst>
          </p:cNvPr>
          <p:cNvCxnSpPr>
            <a:cxnSpLocks/>
          </p:cNvCxnSpPr>
          <p:nvPr/>
        </p:nvCxnSpPr>
        <p:spPr>
          <a:xfrm>
            <a:off x="3581158" y="2741955"/>
            <a:ext cx="0" cy="2076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CA1DE7-78CF-408D-98E4-D8A124ECBE88}"/>
              </a:ext>
            </a:extLst>
          </p:cNvPr>
          <p:cNvCxnSpPr>
            <a:cxnSpLocks/>
          </p:cNvCxnSpPr>
          <p:nvPr/>
        </p:nvCxnSpPr>
        <p:spPr>
          <a:xfrm>
            <a:off x="5021318" y="2741955"/>
            <a:ext cx="0" cy="2076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4A3D56E-CE38-4896-8E03-2822F54F280B}"/>
              </a:ext>
            </a:extLst>
          </p:cNvPr>
          <p:cNvGrpSpPr/>
          <p:nvPr/>
        </p:nvGrpSpPr>
        <p:grpSpPr>
          <a:xfrm>
            <a:off x="3338703" y="2441413"/>
            <a:ext cx="1945178" cy="880046"/>
            <a:chOff x="3100388" y="1106488"/>
            <a:chExt cx="3327400" cy="3743325"/>
          </a:xfrm>
        </p:grpSpPr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91B4B5F1-2A79-4DFA-A37C-52955AC360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>
                  <a:alpha val="49000"/>
                </a:srgbClr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" name="Freeform 45">
              <a:extLst>
                <a:ext uri="{FF2B5EF4-FFF2-40B4-BE49-F238E27FC236}">
                  <a16:creationId xmlns:a16="http://schemas.microsoft.com/office/drawing/2014/main" id="{D0E87F53-E583-4B49-9B3B-CC76805CA0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>
                  <a:alpha val="49000"/>
                </a:srgbClr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457141B-C632-4E9D-9F1C-3DAC2C5A6E24}"/>
                  </a:ext>
                </a:extLst>
              </p:cNvPr>
              <p:cNvSpPr txBox="1"/>
              <p:nvPr/>
            </p:nvSpPr>
            <p:spPr>
              <a:xfrm>
                <a:off x="5530773" y="2217655"/>
                <a:ext cx="3191196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dirty="0">
                    <a:solidFill>
                      <a:srgbClr val="FF0000"/>
                    </a:solidFill>
                  </a:rPr>
                  <a:t>The values of “x” where x</a:t>
                </a:r>
                <a:r>
                  <a:rPr lang="en-CA" baseline="30000" dirty="0">
                    <a:solidFill>
                      <a:srgbClr val="FF0000"/>
                    </a:solidFill>
                  </a:rPr>
                  <a:t>2</a:t>
                </a:r>
                <a:r>
                  <a:rPr lang="en-CA" dirty="0">
                    <a:solidFill>
                      <a:srgbClr val="FF0000"/>
                    </a:solidFill>
                  </a:rPr>
                  <a:t> is greater than 9 is in left of </a:t>
                </a:r>
                <a14:m>
                  <m:oMath xmlns:m="http://schemas.openxmlformats.org/officeDocument/2006/math">
                    <m:r>
                      <a:rPr lang="en-CA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 and right of  3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457141B-C632-4E9D-9F1C-3DAC2C5A6E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0773" y="2217655"/>
                <a:ext cx="3191196" cy="923330"/>
              </a:xfrm>
              <a:prstGeom prst="rect">
                <a:avLst/>
              </a:prstGeom>
              <a:blipFill>
                <a:blip r:embed="rId16"/>
                <a:stretch>
                  <a:fillRect l="-1336" t="-3974" r="-3244" b="-993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C73F0C84-9C18-4EFC-8F6E-666A417FEE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881515"/>
              </p:ext>
            </p:extLst>
          </p:nvPr>
        </p:nvGraphicFramePr>
        <p:xfrm>
          <a:off x="1138238" y="3471863"/>
          <a:ext cx="19161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65160" imgH="177480" progId="Equation.DSMT4">
                  <p:embed/>
                </p:oleObj>
              </mc:Choice>
              <mc:Fallback>
                <p:oleObj name="Equation" r:id="rId17" imgW="96516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C73F0C84-9C18-4EFC-8F6E-666A417FEE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138238" y="3471863"/>
                        <a:ext cx="1916112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B6CB36D4-1262-40A6-A365-FB189477D3E8}"/>
              </a:ext>
            </a:extLst>
          </p:cNvPr>
          <p:cNvSpPr txBox="1">
            <a:spLocks/>
          </p:cNvSpPr>
          <p:nvPr/>
        </p:nvSpPr>
        <p:spPr>
          <a:xfrm>
            <a:off x="75027" y="3940128"/>
            <a:ext cx="8398412" cy="89681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Graphically, the inverted semi circle would look like this: </a:t>
            </a:r>
          </a:p>
        </p:txBody>
      </p:sp>
      <p:pic>
        <p:nvPicPr>
          <p:cNvPr id="380" name="Picture 379">
            <a:extLst>
              <a:ext uri="{FF2B5EF4-FFF2-40B4-BE49-F238E27FC236}">
                <a16:creationId xmlns:a16="http://schemas.microsoft.com/office/drawing/2014/main" id="{42907AC0-AB4B-486A-B753-938F14EA11A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72176" y="4342239"/>
            <a:ext cx="3394005" cy="1981471"/>
          </a:xfrm>
          <a:prstGeom prst="rect">
            <a:avLst/>
          </a:prstGeom>
        </p:spPr>
      </p:pic>
      <p:sp>
        <p:nvSpPr>
          <p:cNvPr id="28" name="Freeform 160">
            <a:extLst>
              <a:ext uri="{FF2B5EF4-FFF2-40B4-BE49-F238E27FC236}">
                <a16:creationId xmlns:a16="http://schemas.microsoft.com/office/drawing/2014/main" id="{664CF1CC-4BB9-4F95-8418-921C833D377A}"/>
              </a:ext>
            </a:extLst>
          </p:cNvPr>
          <p:cNvSpPr>
            <a:spLocks/>
          </p:cNvSpPr>
          <p:nvPr/>
        </p:nvSpPr>
        <p:spPr bwMode="auto">
          <a:xfrm>
            <a:off x="596848" y="4823354"/>
            <a:ext cx="992595" cy="1168301"/>
          </a:xfrm>
          <a:custGeom>
            <a:avLst/>
            <a:gdLst>
              <a:gd name="T0" fmla="*/ 4 w 336"/>
              <a:gd name="T1" fmla="*/ 3 h 367"/>
              <a:gd name="T2" fmla="*/ 10 w 336"/>
              <a:gd name="T3" fmla="*/ 8 h 367"/>
              <a:gd name="T4" fmla="*/ 16 w 336"/>
              <a:gd name="T5" fmla="*/ 13 h 367"/>
              <a:gd name="T6" fmla="*/ 22 w 336"/>
              <a:gd name="T7" fmla="*/ 17 h 367"/>
              <a:gd name="T8" fmla="*/ 28 w 336"/>
              <a:gd name="T9" fmla="*/ 22 h 367"/>
              <a:gd name="T10" fmla="*/ 34 w 336"/>
              <a:gd name="T11" fmla="*/ 27 h 367"/>
              <a:gd name="T12" fmla="*/ 40 w 336"/>
              <a:gd name="T13" fmla="*/ 32 h 367"/>
              <a:gd name="T14" fmla="*/ 46 w 336"/>
              <a:gd name="T15" fmla="*/ 37 h 367"/>
              <a:gd name="T16" fmla="*/ 52 w 336"/>
              <a:gd name="T17" fmla="*/ 42 h 367"/>
              <a:gd name="T18" fmla="*/ 58 w 336"/>
              <a:gd name="T19" fmla="*/ 46 h 367"/>
              <a:gd name="T20" fmla="*/ 64 w 336"/>
              <a:gd name="T21" fmla="*/ 51 h 367"/>
              <a:gd name="T22" fmla="*/ 70 w 336"/>
              <a:gd name="T23" fmla="*/ 56 h 367"/>
              <a:gd name="T24" fmla="*/ 76 w 336"/>
              <a:gd name="T25" fmla="*/ 61 h 367"/>
              <a:gd name="T26" fmla="*/ 82 w 336"/>
              <a:gd name="T27" fmla="*/ 66 h 367"/>
              <a:gd name="T28" fmla="*/ 88 w 336"/>
              <a:gd name="T29" fmla="*/ 71 h 367"/>
              <a:gd name="T30" fmla="*/ 94 w 336"/>
              <a:gd name="T31" fmla="*/ 76 h 367"/>
              <a:gd name="T32" fmla="*/ 100 w 336"/>
              <a:gd name="T33" fmla="*/ 81 h 367"/>
              <a:gd name="T34" fmla="*/ 106 w 336"/>
              <a:gd name="T35" fmla="*/ 86 h 367"/>
              <a:gd name="T36" fmla="*/ 112 w 336"/>
              <a:gd name="T37" fmla="*/ 91 h 367"/>
              <a:gd name="T38" fmla="*/ 118 w 336"/>
              <a:gd name="T39" fmla="*/ 96 h 367"/>
              <a:gd name="T40" fmla="*/ 124 w 336"/>
              <a:gd name="T41" fmla="*/ 101 h 367"/>
              <a:gd name="T42" fmla="*/ 130 w 336"/>
              <a:gd name="T43" fmla="*/ 106 h 367"/>
              <a:gd name="T44" fmla="*/ 136 w 336"/>
              <a:gd name="T45" fmla="*/ 111 h 367"/>
              <a:gd name="T46" fmla="*/ 142 w 336"/>
              <a:gd name="T47" fmla="*/ 116 h 367"/>
              <a:gd name="T48" fmla="*/ 148 w 336"/>
              <a:gd name="T49" fmla="*/ 121 h 367"/>
              <a:gd name="T50" fmla="*/ 154 w 336"/>
              <a:gd name="T51" fmla="*/ 127 h 367"/>
              <a:gd name="T52" fmla="*/ 160 w 336"/>
              <a:gd name="T53" fmla="*/ 132 h 367"/>
              <a:gd name="T54" fmla="*/ 166 w 336"/>
              <a:gd name="T55" fmla="*/ 137 h 367"/>
              <a:gd name="T56" fmla="*/ 172 w 336"/>
              <a:gd name="T57" fmla="*/ 142 h 367"/>
              <a:gd name="T58" fmla="*/ 178 w 336"/>
              <a:gd name="T59" fmla="*/ 148 h 367"/>
              <a:gd name="T60" fmla="*/ 184 w 336"/>
              <a:gd name="T61" fmla="*/ 153 h 367"/>
              <a:gd name="T62" fmla="*/ 190 w 336"/>
              <a:gd name="T63" fmla="*/ 158 h 367"/>
              <a:gd name="T64" fmla="*/ 196 w 336"/>
              <a:gd name="T65" fmla="*/ 164 h 367"/>
              <a:gd name="T66" fmla="*/ 202 w 336"/>
              <a:gd name="T67" fmla="*/ 169 h 367"/>
              <a:gd name="T68" fmla="*/ 208 w 336"/>
              <a:gd name="T69" fmla="*/ 175 h 367"/>
              <a:gd name="T70" fmla="*/ 214 w 336"/>
              <a:gd name="T71" fmla="*/ 180 h 367"/>
              <a:gd name="T72" fmla="*/ 220 w 336"/>
              <a:gd name="T73" fmla="*/ 186 h 367"/>
              <a:gd name="T74" fmla="*/ 226 w 336"/>
              <a:gd name="T75" fmla="*/ 192 h 367"/>
              <a:gd name="T76" fmla="*/ 232 w 336"/>
              <a:gd name="T77" fmla="*/ 198 h 367"/>
              <a:gd name="T78" fmla="*/ 238 w 336"/>
              <a:gd name="T79" fmla="*/ 204 h 367"/>
              <a:gd name="T80" fmla="*/ 244 w 336"/>
              <a:gd name="T81" fmla="*/ 210 h 367"/>
              <a:gd name="T82" fmla="*/ 250 w 336"/>
              <a:gd name="T83" fmla="*/ 216 h 367"/>
              <a:gd name="T84" fmla="*/ 256 w 336"/>
              <a:gd name="T85" fmla="*/ 222 h 367"/>
              <a:gd name="T86" fmla="*/ 262 w 336"/>
              <a:gd name="T87" fmla="*/ 228 h 367"/>
              <a:gd name="T88" fmla="*/ 268 w 336"/>
              <a:gd name="T89" fmla="*/ 235 h 367"/>
              <a:gd name="T90" fmla="*/ 274 w 336"/>
              <a:gd name="T91" fmla="*/ 242 h 367"/>
              <a:gd name="T92" fmla="*/ 280 w 336"/>
              <a:gd name="T93" fmla="*/ 249 h 367"/>
              <a:gd name="T94" fmla="*/ 286 w 336"/>
              <a:gd name="T95" fmla="*/ 256 h 367"/>
              <a:gd name="T96" fmla="*/ 292 w 336"/>
              <a:gd name="T97" fmla="*/ 263 h 367"/>
              <a:gd name="T98" fmla="*/ 298 w 336"/>
              <a:gd name="T99" fmla="*/ 271 h 367"/>
              <a:gd name="T100" fmla="*/ 304 w 336"/>
              <a:gd name="T101" fmla="*/ 280 h 367"/>
              <a:gd name="T102" fmla="*/ 310 w 336"/>
              <a:gd name="T103" fmla="*/ 289 h 367"/>
              <a:gd name="T104" fmla="*/ 316 w 336"/>
              <a:gd name="T105" fmla="*/ 299 h 367"/>
              <a:gd name="T106" fmla="*/ 322 w 336"/>
              <a:gd name="T107" fmla="*/ 310 h 367"/>
              <a:gd name="T108" fmla="*/ 328 w 336"/>
              <a:gd name="T109" fmla="*/ 324 h 367"/>
              <a:gd name="T110" fmla="*/ 334 w 336"/>
              <a:gd name="T111" fmla="*/ 345 h 367"/>
              <a:gd name="T112" fmla="*/ 336 w 336"/>
              <a:gd name="T113" fmla="*/ 362 h 367"/>
              <a:gd name="T114" fmla="*/ 336 w 336"/>
              <a:gd name="T115" fmla="*/ 365 h 367"/>
              <a:gd name="T116" fmla="*/ 336 w 336"/>
              <a:gd name="T117" fmla="*/ 366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36" h="367">
                <a:moveTo>
                  <a:pt x="0" y="0"/>
                </a:moveTo>
                <a:lnTo>
                  <a:pt x="2" y="1"/>
                </a:lnTo>
                <a:lnTo>
                  <a:pt x="4" y="3"/>
                </a:lnTo>
                <a:lnTo>
                  <a:pt x="6" y="5"/>
                </a:lnTo>
                <a:lnTo>
                  <a:pt x="8" y="6"/>
                </a:lnTo>
                <a:lnTo>
                  <a:pt x="10" y="8"/>
                </a:lnTo>
                <a:lnTo>
                  <a:pt x="12" y="9"/>
                </a:lnTo>
                <a:lnTo>
                  <a:pt x="14" y="11"/>
                </a:lnTo>
                <a:lnTo>
                  <a:pt x="16" y="13"/>
                </a:lnTo>
                <a:lnTo>
                  <a:pt x="18" y="14"/>
                </a:lnTo>
                <a:lnTo>
                  <a:pt x="20" y="16"/>
                </a:lnTo>
                <a:lnTo>
                  <a:pt x="22" y="17"/>
                </a:lnTo>
                <a:lnTo>
                  <a:pt x="24" y="19"/>
                </a:lnTo>
                <a:lnTo>
                  <a:pt x="26" y="21"/>
                </a:lnTo>
                <a:lnTo>
                  <a:pt x="28" y="22"/>
                </a:lnTo>
                <a:lnTo>
                  <a:pt x="30" y="24"/>
                </a:lnTo>
                <a:lnTo>
                  <a:pt x="32" y="25"/>
                </a:lnTo>
                <a:lnTo>
                  <a:pt x="34" y="27"/>
                </a:lnTo>
                <a:lnTo>
                  <a:pt x="36" y="29"/>
                </a:lnTo>
                <a:lnTo>
                  <a:pt x="38" y="30"/>
                </a:lnTo>
                <a:lnTo>
                  <a:pt x="40" y="32"/>
                </a:lnTo>
                <a:lnTo>
                  <a:pt x="42" y="33"/>
                </a:lnTo>
                <a:lnTo>
                  <a:pt x="44" y="35"/>
                </a:lnTo>
                <a:lnTo>
                  <a:pt x="46" y="37"/>
                </a:lnTo>
                <a:lnTo>
                  <a:pt x="48" y="38"/>
                </a:lnTo>
                <a:lnTo>
                  <a:pt x="50" y="40"/>
                </a:lnTo>
                <a:lnTo>
                  <a:pt x="52" y="42"/>
                </a:lnTo>
                <a:lnTo>
                  <a:pt x="54" y="43"/>
                </a:lnTo>
                <a:lnTo>
                  <a:pt x="56" y="45"/>
                </a:lnTo>
                <a:lnTo>
                  <a:pt x="58" y="46"/>
                </a:lnTo>
                <a:lnTo>
                  <a:pt x="60" y="48"/>
                </a:lnTo>
                <a:lnTo>
                  <a:pt x="62" y="50"/>
                </a:lnTo>
                <a:lnTo>
                  <a:pt x="64" y="51"/>
                </a:lnTo>
                <a:lnTo>
                  <a:pt x="66" y="53"/>
                </a:lnTo>
                <a:lnTo>
                  <a:pt x="68" y="55"/>
                </a:lnTo>
                <a:lnTo>
                  <a:pt x="70" y="56"/>
                </a:lnTo>
                <a:lnTo>
                  <a:pt x="72" y="58"/>
                </a:lnTo>
                <a:lnTo>
                  <a:pt x="74" y="59"/>
                </a:lnTo>
                <a:lnTo>
                  <a:pt x="76" y="61"/>
                </a:lnTo>
                <a:lnTo>
                  <a:pt x="78" y="63"/>
                </a:lnTo>
                <a:lnTo>
                  <a:pt x="80" y="64"/>
                </a:lnTo>
                <a:lnTo>
                  <a:pt x="82" y="66"/>
                </a:lnTo>
                <a:lnTo>
                  <a:pt x="84" y="68"/>
                </a:lnTo>
                <a:lnTo>
                  <a:pt x="86" y="69"/>
                </a:lnTo>
                <a:lnTo>
                  <a:pt x="88" y="71"/>
                </a:lnTo>
                <a:lnTo>
                  <a:pt x="90" y="73"/>
                </a:lnTo>
                <a:lnTo>
                  <a:pt x="92" y="74"/>
                </a:lnTo>
                <a:lnTo>
                  <a:pt x="94" y="76"/>
                </a:lnTo>
                <a:lnTo>
                  <a:pt x="96" y="78"/>
                </a:lnTo>
                <a:lnTo>
                  <a:pt x="98" y="79"/>
                </a:lnTo>
                <a:lnTo>
                  <a:pt x="100" y="81"/>
                </a:lnTo>
                <a:lnTo>
                  <a:pt x="102" y="83"/>
                </a:lnTo>
                <a:lnTo>
                  <a:pt x="104" y="84"/>
                </a:lnTo>
                <a:lnTo>
                  <a:pt x="106" y="86"/>
                </a:lnTo>
                <a:lnTo>
                  <a:pt x="108" y="87"/>
                </a:lnTo>
                <a:lnTo>
                  <a:pt x="110" y="89"/>
                </a:lnTo>
                <a:lnTo>
                  <a:pt x="112" y="91"/>
                </a:lnTo>
                <a:lnTo>
                  <a:pt x="114" y="93"/>
                </a:lnTo>
                <a:lnTo>
                  <a:pt x="116" y="94"/>
                </a:lnTo>
                <a:lnTo>
                  <a:pt x="118" y="96"/>
                </a:lnTo>
                <a:lnTo>
                  <a:pt x="120" y="98"/>
                </a:lnTo>
                <a:lnTo>
                  <a:pt x="122" y="99"/>
                </a:lnTo>
                <a:lnTo>
                  <a:pt x="124" y="101"/>
                </a:lnTo>
                <a:lnTo>
                  <a:pt x="126" y="103"/>
                </a:lnTo>
                <a:lnTo>
                  <a:pt x="128" y="104"/>
                </a:lnTo>
                <a:lnTo>
                  <a:pt x="130" y="106"/>
                </a:lnTo>
                <a:lnTo>
                  <a:pt x="132" y="108"/>
                </a:lnTo>
                <a:lnTo>
                  <a:pt x="134" y="109"/>
                </a:lnTo>
                <a:lnTo>
                  <a:pt x="136" y="111"/>
                </a:lnTo>
                <a:lnTo>
                  <a:pt x="138" y="113"/>
                </a:lnTo>
                <a:lnTo>
                  <a:pt x="140" y="114"/>
                </a:lnTo>
                <a:lnTo>
                  <a:pt x="142" y="116"/>
                </a:lnTo>
                <a:lnTo>
                  <a:pt x="144" y="118"/>
                </a:lnTo>
                <a:lnTo>
                  <a:pt x="146" y="120"/>
                </a:lnTo>
                <a:lnTo>
                  <a:pt x="148" y="121"/>
                </a:lnTo>
                <a:lnTo>
                  <a:pt x="150" y="123"/>
                </a:lnTo>
                <a:lnTo>
                  <a:pt x="152" y="125"/>
                </a:lnTo>
                <a:lnTo>
                  <a:pt x="154" y="127"/>
                </a:lnTo>
                <a:lnTo>
                  <a:pt x="156" y="128"/>
                </a:lnTo>
                <a:lnTo>
                  <a:pt x="158" y="130"/>
                </a:lnTo>
                <a:lnTo>
                  <a:pt x="160" y="132"/>
                </a:lnTo>
                <a:lnTo>
                  <a:pt x="162" y="133"/>
                </a:lnTo>
                <a:lnTo>
                  <a:pt x="164" y="135"/>
                </a:lnTo>
                <a:lnTo>
                  <a:pt x="166" y="137"/>
                </a:lnTo>
                <a:lnTo>
                  <a:pt x="168" y="139"/>
                </a:lnTo>
                <a:lnTo>
                  <a:pt x="170" y="140"/>
                </a:lnTo>
                <a:lnTo>
                  <a:pt x="172" y="142"/>
                </a:lnTo>
                <a:lnTo>
                  <a:pt x="174" y="144"/>
                </a:lnTo>
                <a:lnTo>
                  <a:pt x="176" y="146"/>
                </a:lnTo>
                <a:lnTo>
                  <a:pt x="178" y="148"/>
                </a:lnTo>
                <a:lnTo>
                  <a:pt x="180" y="149"/>
                </a:lnTo>
                <a:lnTo>
                  <a:pt x="182" y="151"/>
                </a:lnTo>
                <a:lnTo>
                  <a:pt x="184" y="153"/>
                </a:lnTo>
                <a:lnTo>
                  <a:pt x="186" y="155"/>
                </a:lnTo>
                <a:lnTo>
                  <a:pt x="188" y="156"/>
                </a:lnTo>
                <a:lnTo>
                  <a:pt x="190" y="158"/>
                </a:lnTo>
                <a:lnTo>
                  <a:pt x="192" y="160"/>
                </a:lnTo>
                <a:lnTo>
                  <a:pt x="194" y="162"/>
                </a:lnTo>
                <a:lnTo>
                  <a:pt x="196" y="164"/>
                </a:lnTo>
                <a:lnTo>
                  <a:pt x="198" y="166"/>
                </a:lnTo>
                <a:lnTo>
                  <a:pt x="200" y="167"/>
                </a:lnTo>
                <a:lnTo>
                  <a:pt x="202" y="169"/>
                </a:lnTo>
                <a:lnTo>
                  <a:pt x="204" y="171"/>
                </a:lnTo>
                <a:lnTo>
                  <a:pt x="206" y="173"/>
                </a:lnTo>
                <a:lnTo>
                  <a:pt x="208" y="175"/>
                </a:lnTo>
                <a:lnTo>
                  <a:pt x="210" y="177"/>
                </a:lnTo>
                <a:lnTo>
                  <a:pt x="212" y="179"/>
                </a:lnTo>
                <a:lnTo>
                  <a:pt x="214" y="180"/>
                </a:lnTo>
                <a:lnTo>
                  <a:pt x="216" y="182"/>
                </a:lnTo>
                <a:lnTo>
                  <a:pt x="218" y="184"/>
                </a:lnTo>
                <a:lnTo>
                  <a:pt x="220" y="186"/>
                </a:lnTo>
                <a:lnTo>
                  <a:pt x="222" y="188"/>
                </a:lnTo>
                <a:lnTo>
                  <a:pt x="224" y="190"/>
                </a:lnTo>
                <a:lnTo>
                  <a:pt x="226" y="192"/>
                </a:lnTo>
                <a:lnTo>
                  <a:pt x="228" y="194"/>
                </a:lnTo>
                <a:lnTo>
                  <a:pt x="230" y="196"/>
                </a:lnTo>
                <a:lnTo>
                  <a:pt x="232" y="198"/>
                </a:lnTo>
                <a:lnTo>
                  <a:pt x="234" y="200"/>
                </a:lnTo>
                <a:lnTo>
                  <a:pt x="236" y="202"/>
                </a:lnTo>
                <a:lnTo>
                  <a:pt x="238" y="204"/>
                </a:lnTo>
                <a:lnTo>
                  <a:pt x="240" y="206"/>
                </a:lnTo>
                <a:lnTo>
                  <a:pt x="242" y="208"/>
                </a:lnTo>
                <a:lnTo>
                  <a:pt x="244" y="210"/>
                </a:lnTo>
                <a:lnTo>
                  <a:pt x="246" y="212"/>
                </a:lnTo>
                <a:lnTo>
                  <a:pt x="248" y="214"/>
                </a:lnTo>
                <a:lnTo>
                  <a:pt x="250" y="216"/>
                </a:lnTo>
                <a:lnTo>
                  <a:pt x="252" y="218"/>
                </a:lnTo>
                <a:lnTo>
                  <a:pt x="254" y="220"/>
                </a:lnTo>
                <a:lnTo>
                  <a:pt x="256" y="222"/>
                </a:lnTo>
                <a:lnTo>
                  <a:pt x="258" y="224"/>
                </a:lnTo>
                <a:lnTo>
                  <a:pt x="260" y="226"/>
                </a:lnTo>
                <a:lnTo>
                  <a:pt x="262" y="228"/>
                </a:lnTo>
                <a:lnTo>
                  <a:pt x="264" y="231"/>
                </a:lnTo>
                <a:lnTo>
                  <a:pt x="266" y="233"/>
                </a:lnTo>
                <a:lnTo>
                  <a:pt x="268" y="235"/>
                </a:lnTo>
                <a:lnTo>
                  <a:pt x="270" y="237"/>
                </a:lnTo>
                <a:lnTo>
                  <a:pt x="272" y="239"/>
                </a:lnTo>
                <a:lnTo>
                  <a:pt x="274" y="242"/>
                </a:lnTo>
                <a:lnTo>
                  <a:pt x="276" y="244"/>
                </a:lnTo>
                <a:lnTo>
                  <a:pt x="278" y="246"/>
                </a:lnTo>
                <a:lnTo>
                  <a:pt x="280" y="249"/>
                </a:lnTo>
                <a:lnTo>
                  <a:pt x="282" y="251"/>
                </a:lnTo>
                <a:lnTo>
                  <a:pt x="284" y="253"/>
                </a:lnTo>
                <a:lnTo>
                  <a:pt x="286" y="256"/>
                </a:lnTo>
                <a:lnTo>
                  <a:pt x="288" y="258"/>
                </a:lnTo>
                <a:lnTo>
                  <a:pt x="290" y="261"/>
                </a:lnTo>
                <a:lnTo>
                  <a:pt x="292" y="263"/>
                </a:lnTo>
                <a:lnTo>
                  <a:pt x="294" y="266"/>
                </a:lnTo>
                <a:lnTo>
                  <a:pt x="296" y="269"/>
                </a:lnTo>
                <a:lnTo>
                  <a:pt x="298" y="271"/>
                </a:lnTo>
                <a:lnTo>
                  <a:pt x="300" y="274"/>
                </a:lnTo>
                <a:lnTo>
                  <a:pt x="302" y="277"/>
                </a:lnTo>
                <a:lnTo>
                  <a:pt x="304" y="280"/>
                </a:lnTo>
                <a:lnTo>
                  <a:pt x="306" y="283"/>
                </a:lnTo>
                <a:lnTo>
                  <a:pt x="308" y="286"/>
                </a:lnTo>
                <a:lnTo>
                  <a:pt x="310" y="289"/>
                </a:lnTo>
                <a:lnTo>
                  <a:pt x="312" y="292"/>
                </a:lnTo>
                <a:lnTo>
                  <a:pt x="314" y="295"/>
                </a:lnTo>
                <a:lnTo>
                  <a:pt x="316" y="299"/>
                </a:lnTo>
                <a:lnTo>
                  <a:pt x="318" y="302"/>
                </a:lnTo>
                <a:lnTo>
                  <a:pt x="320" y="306"/>
                </a:lnTo>
                <a:lnTo>
                  <a:pt x="322" y="310"/>
                </a:lnTo>
                <a:lnTo>
                  <a:pt x="324" y="314"/>
                </a:lnTo>
                <a:lnTo>
                  <a:pt x="326" y="319"/>
                </a:lnTo>
                <a:lnTo>
                  <a:pt x="328" y="324"/>
                </a:lnTo>
                <a:lnTo>
                  <a:pt x="330" y="330"/>
                </a:lnTo>
                <a:lnTo>
                  <a:pt x="332" y="336"/>
                </a:lnTo>
                <a:lnTo>
                  <a:pt x="334" y="345"/>
                </a:lnTo>
                <a:lnTo>
                  <a:pt x="335" y="350"/>
                </a:lnTo>
                <a:lnTo>
                  <a:pt x="336" y="360"/>
                </a:lnTo>
                <a:lnTo>
                  <a:pt x="336" y="362"/>
                </a:lnTo>
                <a:lnTo>
                  <a:pt x="336" y="363"/>
                </a:lnTo>
                <a:lnTo>
                  <a:pt x="336" y="364"/>
                </a:lnTo>
                <a:lnTo>
                  <a:pt x="336" y="365"/>
                </a:lnTo>
                <a:lnTo>
                  <a:pt x="336" y="366"/>
                </a:lnTo>
                <a:lnTo>
                  <a:pt x="336" y="366"/>
                </a:lnTo>
                <a:lnTo>
                  <a:pt x="336" y="366"/>
                </a:lnTo>
                <a:lnTo>
                  <a:pt x="336" y="367"/>
                </a:lnTo>
                <a:lnTo>
                  <a:pt x="336" y="367"/>
                </a:lnTo>
              </a:path>
            </a:pathLst>
          </a:custGeom>
          <a:noFill/>
          <a:ln w="2540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8D503A0-D9E0-4051-8E27-27E477E25C26}"/>
              </a:ext>
            </a:extLst>
          </p:cNvPr>
          <p:cNvGrpSpPr/>
          <p:nvPr/>
        </p:nvGrpSpPr>
        <p:grpSpPr>
          <a:xfrm>
            <a:off x="1600395" y="5383428"/>
            <a:ext cx="1350019" cy="631825"/>
            <a:chOff x="1430338" y="2370139"/>
            <a:chExt cx="1711315" cy="631825"/>
          </a:xfrm>
        </p:grpSpPr>
        <p:sp>
          <p:nvSpPr>
            <p:cNvPr id="30" name="Freeform 164">
              <a:extLst>
                <a:ext uri="{FF2B5EF4-FFF2-40B4-BE49-F238E27FC236}">
                  <a16:creationId xmlns:a16="http://schemas.microsoft.com/office/drawing/2014/main" id="{B070CFAF-F172-4D0C-9267-0534C58061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8601" y="2370139"/>
              <a:ext cx="1643052" cy="631825"/>
            </a:xfrm>
            <a:custGeom>
              <a:avLst/>
              <a:gdLst>
                <a:gd name="T0" fmla="*/ 6 w 388"/>
                <a:gd name="T1" fmla="*/ 82 h 149"/>
                <a:gd name="T2" fmla="*/ 14 w 388"/>
                <a:gd name="T3" fmla="*/ 71 h 149"/>
                <a:gd name="T4" fmla="*/ 22 w 388"/>
                <a:gd name="T5" fmla="*/ 63 h 149"/>
                <a:gd name="T6" fmla="*/ 30 w 388"/>
                <a:gd name="T7" fmla="*/ 55 h 149"/>
                <a:gd name="T8" fmla="*/ 38 w 388"/>
                <a:gd name="T9" fmla="*/ 48 h 149"/>
                <a:gd name="T10" fmla="*/ 46 w 388"/>
                <a:gd name="T11" fmla="*/ 42 h 149"/>
                <a:gd name="T12" fmla="*/ 54 w 388"/>
                <a:gd name="T13" fmla="*/ 37 h 149"/>
                <a:gd name="T14" fmla="*/ 62 w 388"/>
                <a:gd name="T15" fmla="*/ 32 h 149"/>
                <a:gd name="T16" fmla="*/ 70 w 388"/>
                <a:gd name="T17" fmla="*/ 28 h 149"/>
                <a:gd name="T18" fmla="*/ 78 w 388"/>
                <a:gd name="T19" fmla="*/ 24 h 149"/>
                <a:gd name="T20" fmla="*/ 86 w 388"/>
                <a:gd name="T21" fmla="*/ 20 h 149"/>
                <a:gd name="T22" fmla="*/ 94 w 388"/>
                <a:gd name="T23" fmla="*/ 17 h 149"/>
                <a:gd name="T24" fmla="*/ 102 w 388"/>
                <a:gd name="T25" fmla="*/ 14 h 149"/>
                <a:gd name="T26" fmla="*/ 110 w 388"/>
                <a:gd name="T27" fmla="*/ 11 h 149"/>
                <a:gd name="T28" fmla="*/ 118 w 388"/>
                <a:gd name="T29" fmla="*/ 9 h 149"/>
                <a:gd name="T30" fmla="*/ 126 w 388"/>
                <a:gd name="T31" fmla="*/ 7 h 149"/>
                <a:gd name="T32" fmla="*/ 134 w 388"/>
                <a:gd name="T33" fmla="*/ 6 h 149"/>
                <a:gd name="T34" fmla="*/ 142 w 388"/>
                <a:gd name="T35" fmla="*/ 4 h 149"/>
                <a:gd name="T36" fmla="*/ 150 w 388"/>
                <a:gd name="T37" fmla="*/ 3 h 149"/>
                <a:gd name="T38" fmla="*/ 158 w 388"/>
                <a:gd name="T39" fmla="*/ 2 h 149"/>
                <a:gd name="T40" fmla="*/ 166 w 388"/>
                <a:gd name="T41" fmla="*/ 1 h 149"/>
                <a:gd name="T42" fmla="*/ 174 w 388"/>
                <a:gd name="T43" fmla="*/ 1 h 149"/>
                <a:gd name="T44" fmla="*/ 182 w 388"/>
                <a:gd name="T45" fmla="*/ 1 h 149"/>
                <a:gd name="T46" fmla="*/ 190 w 388"/>
                <a:gd name="T47" fmla="*/ 1 h 149"/>
                <a:gd name="T48" fmla="*/ 198 w 388"/>
                <a:gd name="T49" fmla="*/ 1 h 149"/>
                <a:gd name="T50" fmla="*/ 206 w 388"/>
                <a:gd name="T51" fmla="*/ 1 h 149"/>
                <a:gd name="T52" fmla="*/ 214 w 388"/>
                <a:gd name="T53" fmla="*/ 2 h 149"/>
                <a:gd name="T54" fmla="*/ 222 w 388"/>
                <a:gd name="T55" fmla="*/ 3 h 149"/>
                <a:gd name="T56" fmla="*/ 230 w 388"/>
                <a:gd name="T57" fmla="*/ 4 h 149"/>
                <a:gd name="T58" fmla="*/ 238 w 388"/>
                <a:gd name="T59" fmla="*/ 6 h 149"/>
                <a:gd name="T60" fmla="*/ 246 w 388"/>
                <a:gd name="T61" fmla="*/ 7 h 149"/>
                <a:gd name="T62" fmla="*/ 254 w 388"/>
                <a:gd name="T63" fmla="*/ 9 h 149"/>
                <a:gd name="T64" fmla="*/ 262 w 388"/>
                <a:gd name="T65" fmla="*/ 11 h 149"/>
                <a:gd name="T66" fmla="*/ 270 w 388"/>
                <a:gd name="T67" fmla="*/ 14 h 149"/>
                <a:gd name="T68" fmla="*/ 278 w 388"/>
                <a:gd name="T69" fmla="*/ 17 h 149"/>
                <a:gd name="T70" fmla="*/ 286 w 388"/>
                <a:gd name="T71" fmla="*/ 20 h 149"/>
                <a:gd name="T72" fmla="*/ 294 w 388"/>
                <a:gd name="T73" fmla="*/ 24 h 149"/>
                <a:gd name="T74" fmla="*/ 302 w 388"/>
                <a:gd name="T75" fmla="*/ 28 h 149"/>
                <a:gd name="T76" fmla="*/ 310 w 388"/>
                <a:gd name="T77" fmla="*/ 32 h 149"/>
                <a:gd name="T78" fmla="*/ 318 w 388"/>
                <a:gd name="T79" fmla="*/ 37 h 149"/>
                <a:gd name="T80" fmla="*/ 326 w 388"/>
                <a:gd name="T81" fmla="*/ 42 h 149"/>
                <a:gd name="T82" fmla="*/ 334 w 388"/>
                <a:gd name="T83" fmla="*/ 48 h 149"/>
                <a:gd name="T84" fmla="*/ 342 w 388"/>
                <a:gd name="T85" fmla="*/ 55 h 149"/>
                <a:gd name="T86" fmla="*/ 350 w 388"/>
                <a:gd name="T87" fmla="*/ 63 h 149"/>
                <a:gd name="T88" fmla="*/ 358 w 388"/>
                <a:gd name="T89" fmla="*/ 71 h 149"/>
                <a:gd name="T90" fmla="*/ 366 w 388"/>
                <a:gd name="T91" fmla="*/ 82 h 149"/>
                <a:gd name="T92" fmla="*/ 374 w 388"/>
                <a:gd name="T93" fmla="*/ 95 h 149"/>
                <a:gd name="T94" fmla="*/ 382 w 388"/>
                <a:gd name="T95" fmla="*/ 114 h 149"/>
                <a:gd name="T96" fmla="*/ 388 w 388"/>
                <a:gd name="T97" fmla="*/ 142 h 149"/>
                <a:gd name="T98" fmla="*/ 388 w 388"/>
                <a:gd name="T99" fmla="*/ 147 h 149"/>
                <a:gd name="T100" fmla="*/ 388 w 388"/>
                <a:gd name="T101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88" h="149">
                  <a:moveTo>
                    <a:pt x="0" y="91"/>
                  </a:moveTo>
                  <a:lnTo>
                    <a:pt x="2" y="88"/>
                  </a:lnTo>
                  <a:lnTo>
                    <a:pt x="4" y="85"/>
                  </a:lnTo>
                  <a:lnTo>
                    <a:pt x="6" y="82"/>
                  </a:lnTo>
                  <a:lnTo>
                    <a:pt x="8" y="79"/>
                  </a:lnTo>
                  <a:lnTo>
                    <a:pt x="10" y="76"/>
                  </a:lnTo>
                  <a:lnTo>
                    <a:pt x="12" y="74"/>
                  </a:lnTo>
                  <a:lnTo>
                    <a:pt x="14" y="71"/>
                  </a:lnTo>
                  <a:lnTo>
                    <a:pt x="16" y="69"/>
                  </a:lnTo>
                  <a:lnTo>
                    <a:pt x="18" y="67"/>
                  </a:lnTo>
                  <a:lnTo>
                    <a:pt x="20" y="65"/>
                  </a:lnTo>
                  <a:lnTo>
                    <a:pt x="22" y="63"/>
                  </a:lnTo>
                  <a:lnTo>
                    <a:pt x="24" y="60"/>
                  </a:lnTo>
                  <a:lnTo>
                    <a:pt x="26" y="59"/>
                  </a:lnTo>
                  <a:lnTo>
                    <a:pt x="28" y="57"/>
                  </a:lnTo>
                  <a:lnTo>
                    <a:pt x="30" y="55"/>
                  </a:lnTo>
                  <a:lnTo>
                    <a:pt x="32" y="53"/>
                  </a:lnTo>
                  <a:lnTo>
                    <a:pt x="34" y="51"/>
                  </a:lnTo>
                  <a:lnTo>
                    <a:pt x="36" y="50"/>
                  </a:lnTo>
                  <a:lnTo>
                    <a:pt x="38" y="48"/>
                  </a:lnTo>
                  <a:lnTo>
                    <a:pt x="40" y="47"/>
                  </a:lnTo>
                  <a:lnTo>
                    <a:pt x="42" y="45"/>
                  </a:lnTo>
                  <a:lnTo>
                    <a:pt x="44" y="44"/>
                  </a:lnTo>
                  <a:lnTo>
                    <a:pt x="46" y="42"/>
                  </a:lnTo>
                  <a:lnTo>
                    <a:pt x="48" y="41"/>
                  </a:lnTo>
                  <a:lnTo>
                    <a:pt x="50" y="39"/>
                  </a:lnTo>
                  <a:lnTo>
                    <a:pt x="52" y="38"/>
                  </a:lnTo>
                  <a:lnTo>
                    <a:pt x="54" y="37"/>
                  </a:lnTo>
                  <a:lnTo>
                    <a:pt x="56" y="35"/>
                  </a:lnTo>
                  <a:lnTo>
                    <a:pt x="58" y="34"/>
                  </a:lnTo>
                  <a:lnTo>
                    <a:pt x="60" y="33"/>
                  </a:lnTo>
                  <a:lnTo>
                    <a:pt x="62" y="32"/>
                  </a:lnTo>
                  <a:lnTo>
                    <a:pt x="64" y="31"/>
                  </a:lnTo>
                  <a:lnTo>
                    <a:pt x="66" y="30"/>
                  </a:lnTo>
                  <a:lnTo>
                    <a:pt x="68" y="29"/>
                  </a:lnTo>
                  <a:lnTo>
                    <a:pt x="70" y="28"/>
                  </a:lnTo>
                  <a:lnTo>
                    <a:pt x="72" y="26"/>
                  </a:lnTo>
                  <a:lnTo>
                    <a:pt x="74" y="25"/>
                  </a:lnTo>
                  <a:lnTo>
                    <a:pt x="76" y="25"/>
                  </a:lnTo>
                  <a:lnTo>
                    <a:pt x="78" y="24"/>
                  </a:lnTo>
                  <a:lnTo>
                    <a:pt x="80" y="23"/>
                  </a:lnTo>
                  <a:lnTo>
                    <a:pt x="82" y="22"/>
                  </a:lnTo>
                  <a:lnTo>
                    <a:pt x="84" y="21"/>
                  </a:lnTo>
                  <a:lnTo>
                    <a:pt x="86" y="20"/>
                  </a:lnTo>
                  <a:lnTo>
                    <a:pt x="88" y="19"/>
                  </a:lnTo>
                  <a:lnTo>
                    <a:pt x="90" y="18"/>
                  </a:lnTo>
                  <a:lnTo>
                    <a:pt x="92" y="18"/>
                  </a:lnTo>
                  <a:lnTo>
                    <a:pt x="94" y="17"/>
                  </a:lnTo>
                  <a:lnTo>
                    <a:pt x="96" y="16"/>
                  </a:lnTo>
                  <a:lnTo>
                    <a:pt x="98" y="15"/>
                  </a:lnTo>
                  <a:lnTo>
                    <a:pt x="100" y="15"/>
                  </a:lnTo>
                  <a:lnTo>
                    <a:pt x="102" y="14"/>
                  </a:lnTo>
                  <a:lnTo>
                    <a:pt x="104" y="13"/>
                  </a:lnTo>
                  <a:lnTo>
                    <a:pt x="106" y="13"/>
                  </a:lnTo>
                  <a:lnTo>
                    <a:pt x="108" y="12"/>
                  </a:lnTo>
                  <a:lnTo>
                    <a:pt x="110" y="11"/>
                  </a:lnTo>
                  <a:lnTo>
                    <a:pt x="112" y="11"/>
                  </a:lnTo>
                  <a:lnTo>
                    <a:pt x="114" y="10"/>
                  </a:lnTo>
                  <a:lnTo>
                    <a:pt x="116" y="10"/>
                  </a:lnTo>
                  <a:lnTo>
                    <a:pt x="118" y="9"/>
                  </a:lnTo>
                  <a:lnTo>
                    <a:pt x="120" y="9"/>
                  </a:lnTo>
                  <a:lnTo>
                    <a:pt x="122" y="8"/>
                  </a:lnTo>
                  <a:lnTo>
                    <a:pt x="124" y="8"/>
                  </a:lnTo>
                  <a:lnTo>
                    <a:pt x="126" y="7"/>
                  </a:lnTo>
                  <a:lnTo>
                    <a:pt x="128" y="7"/>
                  </a:lnTo>
                  <a:lnTo>
                    <a:pt x="130" y="6"/>
                  </a:lnTo>
                  <a:lnTo>
                    <a:pt x="132" y="6"/>
                  </a:lnTo>
                  <a:lnTo>
                    <a:pt x="134" y="6"/>
                  </a:lnTo>
                  <a:lnTo>
                    <a:pt x="136" y="5"/>
                  </a:lnTo>
                  <a:lnTo>
                    <a:pt x="138" y="5"/>
                  </a:lnTo>
                  <a:lnTo>
                    <a:pt x="140" y="4"/>
                  </a:lnTo>
                  <a:lnTo>
                    <a:pt x="142" y="4"/>
                  </a:lnTo>
                  <a:lnTo>
                    <a:pt x="144" y="4"/>
                  </a:lnTo>
                  <a:lnTo>
                    <a:pt x="146" y="3"/>
                  </a:lnTo>
                  <a:lnTo>
                    <a:pt x="148" y="3"/>
                  </a:lnTo>
                  <a:lnTo>
                    <a:pt x="150" y="3"/>
                  </a:lnTo>
                  <a:lnTo>
                    <a:pt x="152" y="3"/>
                  </a:lnTo>
                  <a:lnTo>
                    <a:pt x="154" y="2"/>
                  </a:lnTo>
                  <a:lnTo>
                    <a:pt x="156" y="2"/>
                  </a:lnTo>
                  <a:lnTo>
                    <a:pt x="158" y="2"/>
                  </a:lnTo>
                  <a:lnTo>
                    <a:pt x="160" y="2"/>
                  </a:lnTo>
                  <a:lnTo>
                    <a:pt x="162" y="2"/>
                  </a:lnTo>
                  <a:lnTo>
                    <a:pt x="164" y="1"/>
                  </a:lnTo>
                  <a:lnTo>
                    <a:pt x="166" y="1"/>
                  </a:lnTo>
                  <a:lnTo>
                    <a:pt x="168" y="1"/>
                  </a:lnTo>
                  <a:lnTo>
                    <a:pt x="170" y="1"/>
                  </a:lnTo>
                  <a:lnTo>
                    <a:pt x="172" y="1"/>
                  </a:lnTo>
                  <a:lnTo>
                    <a:pt x="174" y="1"/>
                  </a:lnTo>
                  <a:lnTo>
                    <a:pt x="176" y="1"/>
                  </a:lnTo>
                  <a:lnTo>
                    <a:pt x="178" y="1"/>
                  </a:lnTo>
                  <a:lnTo>
                    <a:pt x="180" y="1"/>
                  </a:lnTo>
                  <a:lnTo>
                    <a:pt x="182" y="1"/>
                  </a:lnTo>
                  <a:lnTo>
                    <a:pt x="184" y="1"/>
                  </a:lnTo>
                  <a:lnTo>
                    <a:pt x="186" y="0"/>
                  </a:lnTo>
                  <a:lnTo>
                    <a:pt x="188" y="1"/>
                  </a:lnTo>
                  <a:lnTo>
                    <a:pt x="190" y="1"/>
                  </a:lnTo>
                  <a:lnTo>
                    <a:pt x="192" y="1"/>
                  </a:lnTo>
                  <a:lnTo>
                    <a:pt x="194" y="1"/>
                  </a:lnTo>
                  <a:lnTo>
                    <a:pt x="196" y="1"/>
                  </a:lnTo>
                  <a:lnTo>
                    <a:pt x="198" y="1"/>
                  </a:lnTo>
                  <a:lnTo>
                    <a:pt x="200" y="1"/>
                  </a:lnTo>
                  <a:lnTo>
                    <a:pt x="202" y="1"/>
                  </a:lnTo>
                  <a:lnTo>
                    <a:pt x="204" y="1"/>
                  </a:lnTo>
                  <a:lnTo>
                    <a:pt x="206" y="1"/>
                  </a:lnTo>
                  <a:lnTo>
                    <a:pt x="208" y="1"/>
                  </a:lnTo>
                  <a:lnTo>
                    <a:pt x="210" y="2"/>
                  </a:lnTo>
                  <a:lnTo>
                    <a:pt x="212" y="2"/>
                  </a:lnTo>
                  <a:lnTo>
                    <a:pt x="214" y="2"/>
                  </a:lnTo>
                  <a:lnTo>
                    <a:pt x="216" y="2"/>
                  </a:lnTo>
                  <a:lnTo>
                    <a:pt x="218" y="2"/>
                  </a:lnTo>
                  <a:lnTo>
                    <a:pt x="220" y="3"/>
                  </a:lnTo>
                  <a:lnTo>
                    <a:pt x="222" y="3"/>
                  </a:lnTo>
                  <a:lnTo>
                    <a:pt x="224" y="3"/>
                  </a:lnTo>
                  <a:lnTo>
                    <a:pt x="226" y="3"/>
                  </a:lnTo>
                  <a:lnTo>
                    <a:pt x="228" y="4"/>
                  </a:lnTo>
                  <a:lnTo>
                    <a:pt x="230" y="4"/>
                  </a:lnTo>
                  <a:lnTo>
                    <a:pt x="232" y="4"/>
                  </a:lnTo>
                  <a:lnTo>
                    <a:pt x="234" y="5"/>
                  </a:lnTo>
                  <a:lnTo>
                    <a:pt x="236" y="5"/>
                  </a:lnTo>
                  <a:lnTo>
                    <a:pt x="238" y="6"/>
                  </a:lnTo>
                  <a:lnTo>
                    <a:pt x="240" y="6"/>
                  </a:lnTo>
                  <a:lnTo>
                    <a:pt x="242" y="6"/>
                  </a:lnTo>
                  <a:lnTo>
                    <a:pt x="244" y="7"/>
                  </a:lnTo>
                  <a:lnTo>
                    <a:pt x="246" y="7"/>
                  </a:lnTo>
                  <a:lnTo>
                    <a:pt x="248" y="8"/>
                  </a:lnTo>
                  <a:lnTo>
                    <a:pt x="250" y="8"/>
                  </a:lnTo>
                  <a:lnTo>
                    <a:pt x="252" y="9"/>
                  </a:lnTo>
                  <a:lnTo>
                    <a:pt x="254" y="9"/>
                  </a:lnTo>
                  <a:lnTo>
                    <a:pt x="256" y="10"/>
                  </a:lnTo>
                  <a:lnTo>
                    <a:pt x="258" y="10"/>
                  </a:lnTo>
                  <a:lnTo>
                    <a:pt x="260" y="11"/>
                  </a:lnTo>
                  <a:lnTo>
                    <a:pt x="262" y="11"/>
                  </a:lnTo>
                  <a:lnTo>
                    <a:pt x="264" y="12"/>
                  </a:lnTo>
                  <a:lnTo>
                    <a:pt x="266" y="13"/>
                  </a:lnTo>
                  <a:lnTo>
                    <a:pt x="268" y="13"/>
                  </a:lnTo>
                  <a:lnTo>
                    <a:pt x="270" y="14"/>
                  </a:lnTo>
                  <a:lnTo>
                    <a:pt x="272" y="15"/>
                  </a:lnTo>
                  <a:lnTo>
                    <a:pt x="274" y="15"/>
                  </a:lnTo>
                  <a:lnTo>
                    <a:pt x="276" y="16"/>
                  </a:lnTo>
                  <a:lnTo>
                    <a:pt x="278" y="17"/>
                  </a:lnTo>
                  <a:lnTo>
                    <a:pt x="280" y="18"/>
                  </a:lnTo>
                  <a:lnTo>
                    <a:pt x="282" y="18"/>
                  </a:lnTo>
                  <a:lnTo>
                    <a:pt x="284" y="19"/>
                  </a:lnTo>
                  <a:lnTo>
                    <a:pt x="286" y="20"/>
                  </a:lnTo>
                  <a:lnTo>
                    <a:pt x="288" y="21"/>
                  </a:lnTo>
                  <a:lnTo>
                    <a:pt x="290" y="22"/>
                  </a:lnTo>
                  <a:lnTo>
                    <a:pt x="292" y="23"/>
                  </a:lnTo>
                  <a:lnTo>
                    <a:pt x="294" y="24"/>
                  </a:lnTo>
                  <a:lnTo>
                    <a:pt x="296" y="25"/>
                  </a:lnTo>
                  <a:lnTo>
                    <a:pt x="298" y="25"/>
                  </a:lnTo>
                  <a:lnTo>
                    <a:pt x="300" y="26"/>
                  </a:lnTo>
                  <a:lnTo>
                    <a:pt x="302" y="28"/>
                  </a:lnTo>
                  <a:lnTo>
                    <a:pt x="304" y="29"/>
                  </a:lnTo>
                  <a:lnTo>
                    <a:pt x="306" y="30"/>
                  </a:lnTo>
                  <a:lnTo>
                    <a:pt x="308" y="31"/>
                  </a:lnTo>
                  <a:lnTo>
                    <a:pt x="310" y="32"/>
                  </a:lnTo>
                  <a:lnTo>
                    <a:pt x="312" y="33"/>
                  </a:lnTo>
                  <a:lnTo>
                    <a:pt x="314" y="34"/>
                  </a:lnTo>
                  <a:lnTo>
                    <a:pt x="316" y="35"/>
                  </a:lnTo>
                  <a:lnTo>
                    <a:pt x="318" y="37"/>
                  </a:lnTo>
                  <a:lnTo>
                    <a:pt x="320" y="38"/>
                  </a:lnTo>
                  <a:lnTo>
                    <a:pt x="322" y="39"/>
                  </a:lnTo>
                  <a:lnTo>
                    <a:pt x="324" y="41"/>
                  </a:lnTo>
                  <a:lnTo>
                    <a:pt x="326" y="42"/>
                  </a:lnTo>
                  <a:lnTo>
                    <a:pt x="328" y="44"/>
                  </a:lnTo>
                  <a:lnTo>
                    <a:pt x="330" y="45"/>
                  </a:lnTo>
                  <a:lnTo>
                    <a:pt x="332" y="47"/>
                  </a:lnTo>
                  <a:lnTo>
                    <a:pt x="334" y="48"/>
                  </a:lnTo>
                  <a:lnTo>
                    <a:pt x="336" y="50"/>
                  </a:lnTo>
                  <a:lnTo>
                    <a:pt x="338" y="51"/>
                  </a:lnTo>
                  <a:lnTo>
                    <a:pt x="340" y="53"/>
                  </a:lnTo>
                  <a:lnTo>
                    <a:pt x="342" y="55"/>
                  </a:lnTo>
                  <a:lnTo>
                    <a:pt x="344" y="57"/>
                  </a:lnTo>
                  <a:lnTo>
                    <a:pt x="346" y="59"/>
                  </a:lnTo>
                  <a:lnTo>
                    <a:pt x="348" y="60"/>
                  </a:lnTo>
                  <a:lnTo>
                    <a:pt x="350" y="63"/>
                  </a:lnTo>
                  <a:lnTo>
                    <a:pt x="352" y="65"/>
                  </a:lnTo>
                  <a:lnTo>
                    <a:pt x="354" y="67"/>
                  </a:lnTo>
                  <a:lnTo>
                    <a:pt x="356" y="69"/>
                  </a:lnTo>
                  <a:lnTo>
                    <a:pt x="358" y="71"/>
                  </a:lnTo>
                  <a:lnTo>
                    <a:pt x="360" y="74"/>
                  </a:lnTo>
                  <a:lnTo>
                    <a:pt x="362" y="76"/>
                  </a:lnTo>
                  <a:lnTo>
                    <a:pt x="364" y="79"/>
                  </a:lnTo>
                  <a:lnTo>
                    <a:pt x="366" y="82"/>
                  </a:lnTo>
                  <a:lnTo>
                    <a:pt x="368" y="85"/>
                  </a:lnTo>
                  <a:lnTo>
                    <a:pt x="370" y="88"/>
                  </a:lnTo>
                  <a:lnTo>
                    <a:pt x="372" y="91"/>
                  </a:lnTo>
                  <a:lnTo>
                    <a:pt x="374" y="95"/>
                  </a:lnTo>
                  <a:lnTo>
                    <a:pt x="376" y="99"/>
                  </a:lnTo>
                  <a:lnTo>
                    <a:pt x="378" y="103"/>
                  </a:lnTo>
                  <a:lnTo>
                    <a:pt x="380" y="108"/>
                  </a:lnTo>
                  <a:lnTo>
                    <a:pt x="382" y="114"/>
                  </a:lnTo>
                  <a:lnTo>
                    <a:pt x="384" y="121"/>
                  </a:lnTo>
                  <a:lnTo>
                    <a:pt x="386" y="129"/>
                  </a:lnTo>
                  <a:lnTo>
                    <a:pt x="387" y="136"/>
                  </a:lnTo>
                  <a:lnTo>
                    <a:pt x="388" y="142"/>
                  </a:lnTo>
                  <a:lnTo>
                    <a:pt x="388" y="144"/>
                  </a:lnTo>
                  <a:lnTo>
                    <a:pt x="388" y="145"/>
                  </a:lnTo>
                  <a:lnTo>
                    <a:pt x="388" y="146"/>
                  </a:lnTo>
                  <a:lnTo>
                    <a:pt x="388" y="147"/>
                  </a:lnTo>
                  <a:lnTo>
                    <a:pt x="388" y="148"/>
                  </a:lnTo>
                  <a:lnTo>
                    <a:pt x="388" y="148"/>
                  </a:lnTo>
                  <a:lnTo>
                    <a:pt x="388" y="148"/>
                  </a:lnTo>
                  <a:lnTo>
                    <a:pt x="388" y="149"/>
                  </a:lnTo>
                  <a:lnTo>
                    <a:pt x="388" y="149"/>
                  </a:lnTo>
                </a:path>
              </a:pathLst>
            </a:custGeom>
            <a:noFill/>
            <a:ln w="25400">
              <a:solidFill>
                <a:srgbClr val="00B0F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31" name="Freeform 163">
              <a:extLst>
                <a:ext uri="{FF2B5EF4-FFF2-40B4-BE49-F238E27FC236}">
                  <a16:creationId xmlns:a16="http://schemas.microsoft.com/office/drawing/2014/main" id="{3EB69610-0D59-4C24-8CA3-EAE06B4706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0338" y="2755901"/>
              <a:ext cx="68263" cy="246063"/>
            </a:xfrm>
            <a:custGeom>
              <a:avLst/>
              <a:gdLst>
                <a:gd name="T0" fmla="*/ 16 w 16"/>
                <a:gd name="T1" fmla="*/ 0 h 58"/>
                <a:gd name="T2" fmla="*/ 14 w 16"/>
                <a:gd name="T3" fmla="*/ 4 h 58"/>
                <a:gd name="T4" fmla="*/ 12 w 16"/>
                <a:gd name="T5" fmla="*/ 8 h 58"/>
                <a:gd name="T6" fmla="*/ 10 w 16"/>
                <a:gd name="T7" fmla="*/ 12 h 58"/>
                <a:gd name="T8" fmla="*/ 8 w 16"/>
                <a:gd name="T9" fmla="*/ 17 h 58"/>
                <a:gd name="T10" fmla="*/ 6 w 16"/>
                <a:gd name="T11" fmla="*/ 23 h 58"/>
                <a:gd name="T12" fmla="*/ 4 w 16"/>
                <a:gd name="T13" fmla="*/ 30 h 58"/>
                <a:gd name="T14" fmla="*/ 2 w 16"/>
                <a:gd name="T15" fmla="*/ 38 h 58"/>
                <a:gd name="T16" fmla="*/ 1 w 16"/>
                <a:gd name="T17" fmla="*/ 45 h 58"/>
                <a:gd name="T18" fmla="*/ 0 w 16"/>
                <a:gd name="T19" fmla="*/ 51 h 58"/>
                <a:gd name="T20" fmla="*/ 0 w 16"/>
                <a:gd name="T21" fmla="*/ 53 h 58"/>
                <a:gd name="T22" fmla="*/ 0 w 16"/>
                <a:gd name="T23" fmla="*/ 54 h 58"/>
                <a:gd name="T24" fmla="*/ 0 w 16"/>
                <a:gd name="T25" fmla="*/ 55 h 58"/>
                <a:gd name="T26" fmla="*/ 0 w 16"/>
                <a:gd name="T27" fmla="*/ 56 h 58"/>
                <a:gd name="T28" fmla="*/ 0 w 16"/>
                <a:gd name="T29" fmla="*/ 57 h 58"/>
                <a:gd name="T30" fmla="*/ 0 w 16"/>
                <a:gd name="T31" fmla="*/ 57 h 58"/>
                <a:gd name="T32" fmla="*/ 0 w 16"/>
                <a:gd name="T33" fmla="*/ 57 h 58"/>
                <a:gd name="T34" fmla="*/ 0 w 16"/>
                <a:gd name="T35" fmla="*/ 58 h 58"/>
                <a:gd name="T36" fmla="*/ 0 w 16"/>
                <a:gd name="T3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" h="58">
                  <a:moveTo>
                    <a:pt x="16" y="0"/>
                  </a:moveTo>
                  <a:lnTo>
                    <a:pt x="14" y="4"/>
                  </a:lnTo>
                  <a:lnTo>
                    <a:pt x="12" y="8"/>
                  </a:lnTo>
                  <a:lnTo>
                    <a:pt x="10" y="12"/>
                  </a:lnTo>
                  <a:lnTo>
                    <a:pt x="8" y="17"/>
                  </a:lnTo>
                  <a:lnTo>
                    <a:pt x="6" y="23"/>
                  </a:lnTo>
                  <a:lnTo>
                    <a:pt x="4" y="30"/>
                  </a:lnTo>
                  <a:lnTo>
                    <a:pt x="2" y="38"/>
                  </a:lnTo>
                  <a:lnTo>
                    <a:pt x="1" y="45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</a:path>
              </a:pathLst>
            </a:custGeom>
            <a:noFill/>
            <a:ln w="25400">
              <a:solidFill>
                <a:srgbClr val="00B0F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E8730C5-5AFE-42CF-BEF7-732DA2128442}"/>
              </a:ext>
            </a:extLst>
          </p:cNvPr>
          <p:cNvGrpSpPr/>
          <p:nvPr/>
        </p:nvGrpSpPr>
        <p:grpSpPr>
          <a:xfrm>
            <a:off x="2969557" y="4843372"/>
            <a:ext cx="994811" cy="1171881"/>
            <a:chOff x="3141663" y="1443039"/>
            <a:chExt cx="1425575" cy="1558925"/>
          </a:xfrm>
        </p:grpSpPr>
        <p:sp>
          <p:nvSpPr>
            <p:cNvPr id="33" name="Freeform 161">
              <a:extLst>
                <a:ext uri="{FF2B5EF4-FFF2-40B4-BE49-F238E27FC236}">
                  <a16:creationId xmlns:a16="http://schemas.microsoft.com/office/drawing/2014/main" id="{A1FD8912-5846-4412-97D2-20EE05DF8B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1663" y="2776539"/>
              <a:ext cx="50800" cy="225425"/>
            </a:xfrm>
            <a:custGeom>
              <a:avLst/>
              <a:gdLst>
                <a:gd name="T0" fmla="*/ 12 w 12"/>
                <a:gd name="T1" fmla="*/ 0 h 53"/>
                <a:gd name="T2" fmla="*/ 10 w 12"/>
                <a:gd name="T3" fmla="*/ 4 h 53"/>
                <a:gd name="T4" fmla="*/ 8 w 12"/>
                <a:gd name="T5" fmla="*/ 9 h 53"/>
                <a:gd name="T6" fmla="*/ 6 w 12"/>
                <a:gd name="T7" fmla="*/ 15 h 53"/>
                <a:gd name="T8" fmla="*/ 4 w 12"/>
                <a:gd name="T9" fmla="*/ 21 h 53"/>
                <a:gd name="T10" fmla="*/ 2 w 12"/>
                <a:gd name="T11" fmla="*/ 30 h 53"/>
                <a:gd name="T12" fmla="*/ 0 w 12"/>
                <a:gd name="T13" fmla="*/ 43 h 53"/>
                <a:gd name="T14" fmla="*/ 0 w 12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53">
                  <a:moveTo>
                    <a:pt x="12" y="0"/>
                  </a:moveTo>
                  <a:lnTo>
                    <a:pt x="10" y="4"/>
                  </a:lnTo>
                  <a:lnTo>
                    <a:pt x="8" y="9"/>
                  </a:lnTo>
                  <a:lnTo>
                    <a:pt x="6" y="15"/>
                  </a:lnTo>
                  <a:lnTo>
                    <a:pt x="4" y="21"/>
                  </a:lnTo>
                  <a:lnTo>
                    <a:pt x="2" y="30"/>
                  </a:lnTo>
                  <a:lnTo>
                    <a:pt x="0" y="43"/>
                  </a:lnTo>
                  <a:lnTo>
                    <a:pt x="0" y="53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" name="Freeform 162">
              <a:extLst>
                <a:ext uri="{FF2B5EF4-FFF2-40B4-BE49-F238E27FC236}">
                  <a16:creationId xmlns:a16="http://schemas.microsoft.com/office/drawing/2014/main" id="{8F1063F2-4C04-47DE-9277-7E8E5D9BD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2463" y="1443039"/>
              <a:ext cx="1374775" cy="1333500"/>
            </a:xfrm>
            <a:custGeom>
              <a:avLst/>
              <a:gdLst>
                <a:gd name="T0" fmla="*/ 4 w 325"/>
                <a:gd name="T1" fmla="*/ 307 h 315"/>
                <a:gd name="T2" fmla="*/ 10 w 325"/>
                <a:gd name="T3" fmla="*/ 296 h 315"/>
                <a:gd name="T4" fmla="*/ 16 w 325"/>
                <a:gd name="T5" fmla="*/ 286 h 315"/>
                <a:gd name="T6" fmla="*/ 22 w 325"/>
                <a:gd name="T7" fmla="*/ 278 h 315"/>
                <a:gd name="T8" fmla="*/ 28 w 325"/>
                <a:gd name="T9" fmla="*/ 269 h 315"/>
                <a:gd name="T10" fmla="*/ 34 w 325"/>
                <a:gd name="T11" fmla="*/ 262 h 315"/>
                <a:gd name="T12" fmla="*/ 40 w 325"/>
                <a:gd name="T13" fmla="*/ 254 h 315"/>
                <a:gd name="T14" fmla="*/ 46 w 325"/>
                <a:gd name="T15" fmla="*/ 247 h 315"/>
                <a:gd name="T16" fmla="*/ 52 w 325"/>
                <a:gd name="T17" fmla="*/ 240 h 315"/>
                <a:gd name="T18" fmla="*/ 58 w 325"/>
                <a:gd name="T19" fmla="*/ 233 h 315"/>
                <a:gd name="T20" fmla="*/ 64 w 325"/>
                <a:gd name="T21" fmla="*/ 227 h 315"/>
                <a:gd name="T22" fmla="*/ 70 w 325"/>
                <a:gd name="T23" fmla="*/ 221 h 315"/>
                <a:gd name="T24" fmla="*/ 76 w 325"/>
                <a:gd name="T25" fmla="*/ 214 h 315"/>
                <a:gd name="T26" fmla="*/ 82 w 325"/>
                <a:gd name="T27" fmla="*/ 208 h 315"/>
                <a:gd name="T28" fmla="*/ 88 w 325"/>
                <a:gd name="T29" fmla="*/ 202 h 315"/>
                <a:gd name="T30" fmla="*/ 94 w 325"/>
                <a:gd name="T31" fmla="*/ 196 h 315"/>
                <a:gd name="T32" fmla="*/ 100 w 325"/>
                <a:gd name="T33" fmla="*/ 191 h 315"/>
                <a:gd name="T34" fmla="*/ 106 w 325"/>
                <a:gd name="T35" fmla="*/ 185 h 315"/>
                <a:gd name="T36" fmla="*/ 112 w 325"/>
                <a:gd name="T37" fmla="*/ 179 h 315"/>
                <a:gd name="T38" fmla="*/ 118 w 325"/>
                <a:gd name="T39" fmla="*/ 174 h 315"/>
                <a:gd name="T40" fmla="*/ 124 w 325"/>
                <a:gd name="T41" fmla="*/ 168 h 315"/>
                <a:gd name="T42" fmla="*/ 130 w 325"/>
                <a:gd name="T43" fmla="*/ 163 h 315"/>
                <a:gd name="T44" fmla="*/ 136 w 325"/>
                <a:gd name="T45" fmla="*/ 157 h 315"/>
                <a:gd name="T46" fmla="*/ 142 w 325"/>
                <a:gd name="T47" fmla="*/ 152 h 315"/>
                <a:gd name="T48" fmla="*/ 148 w 325"/>
                <a:gd name="T49" fmla="*/ 147 h 315"/>
                <a:gd name="T50" fmla="*/ 154 w 325"/>
                <a:gd name="T51" fmla="*/ 141 h 315"/>
                <a:gd name="T52" fmla="*/ 160 w 325"/>
                <a:gd name="T53" fmla="*/ 136 h 315"/>
                <a:gd name="T54" fmla="*/ 166 w 325"/>
                <a:gd name="T55" fmla="*/ 131 h 315"/>
                <a:gd name="T56" fmla="*/ 172 w 325"/>
                <a:gd name="T57" fmla="*/ 126 h 315"/>
                <a:gd name="T58" fmla="*/ 178 w 325"/>
                <a:gd name="T59" fmla="*/ 120 h 315"/>
                <a:gd name="T60" fmla="*/ 184 w 325"/>
                <a:gd name="T61" fmla="*/ 115 h 315"/>
                <a:gd name="T62" fmla="*/ 190 w 325"/>
                <a:gd name="T63" fmla="*/ 110 h 315"/>
                <a:gd name="T64" fmla="*/ 196 w 325"/>
                <a:gd name="T65" fmla="*/ 105 h 315"/>
                <a:gd name="T66" fmla="*/ 202 w 325"/>
                <a:gd name="T67" fmla="*/ 100 h 315"/>
                <a:gd name="T68" fmla="*/ 208 w 325"/>
                <a:gd name="T69" fmla="*/ 95 h 315"/>
                <a:gd name="T70" fmla="*/ 214 w 325"/>
                <a:gd name="T71" fmla="*/ 90 h 315"/>
                <a:gd name="T72" fmla="*/ 220 w 325"/>
                <a:gd name="T73" fmla="*/ 85 h 315"/>
                <a:gd name="T74" fmla="*/ 226 w 325"/>
                <a:gd name="T75" fmla="*/ 80 h 315"/>
                <a:gd name="T76" fmla="*/ 232 w 325"/>
                <a:gd name="T77" fmla="*/ 75 h 315"/>
                <a:gd name="T78" fmla="*/ 238 w 325"/>
                <a:gd name="T79" fmla="*/ 70 h 315"/>
                <a:gd name="T80" fmla="*/ 244 w 325"/>
                <a:gd name="T81" fmla="*/ 65 h 315"/>
                <a:gd name="T82" fmla="*/ 250 w 325"/>
                <a:gd name="T83" fmla="*/ 60 h 315"/>
                <a:gd name="T84" fmla="*/ 256 w 325"/>
                <a:gd name="T85" fmla="*/ 55 h 315"/>
                <a:gd name="T86" fmla="*/ 262 w 325"/>
                <a:gd name="T87" fmla="*/ 50 h 315"/>
                <a:gd name="T88" fmla="*/ 268 w 325"/>
                <a:gd name="T89" fmla="*/ 46 h 315"/>
                <a:gd name="T90" fmla="*/ 274 w 325"/>
                <a:gd name="T91" fmla="*/ 41 h 315"/>
                <a:gd name="T92" fmla="*/ 280 w 325"/>
                <a:gd name="T93" fmla="*/ 36 h 315"/>
                <a:gd name="T94" fmla="*/ 286 w 325"/>
                <a:gd name="T95" fmla="*/ 31 h 315"/>
                <a:gd name="T96" fmla="*/ 292 w 325"/>
                <a:gd name="T97" fmla="*/ 26 h 315"/>
                <a:gd name="T98" fmla="*/ 298 w 325"/>
                <a:gd name="T99" fmla="*/ 21 h 315"/>
                <a:gd name="T100" fmla="*/ 304 w 325"/>
                <a:gd name="T101" fmla="*/ 17 h 315"/>
                <a:gd name="T102" fmla="*/ 310 w 325"/>
                <a:gd name="T103" fmla="*/ 12 h 315"/>
                <a:gd name="T104" fmla="*/ 316 w 325"/>
                <a:gd name="T105" fmla="*/ 7 h 315"/>
                <a:gd name="T106" fmla="*/ 322 w 325"/>
                <a:gd name="T107" fmla="*/ 2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25" h="315">
                  <a:moveTo>
                    <a:pt x="0" y="315"/>
                  </a:moveTo>
                  <a:lnTo>
                    <a:pt x="2" y="311"/>
                  </a:lnTo>
                  <a:lnTo>
                    <a:pt x="4" y="307"/>
                  </a:lnTo>
                  <a:lnTo>
                    <a:pt x="6" y="303"/>
                  </a:lnTo>
                  <a:lnTo>
                    <a:pt x="8" y="299"/>
                  </a:lnTo>
                  <a:lnTo>
                    <a:pt x="10" y="296"/>
                  </a:lnTo>
                  <a:lnTo>
                    <a:pt x="12" y="293"/>
                  </a:lnTo>
                  <a:lnTo>
                    <a:pt x="14" y="289"/>
                  </a:lnTo>
                  <a:lnTo>
                    <a:pt x="16" y="286"/>
                  </a:lnTo>
                  <a:lnTo>
                    <a:pt x="18" y="283"/>
                  </a:lnTo>
                  <a:lnTo>
                    <a:pt x="20" y="280"/>
                  </a:lnTo>
                  <a:lnTo>
                    <a:pt x="22" y="278"/>
                  </a:lnTo>
                  <a:lnTo>
                    <a:pt x="24" y="275"/>
                  </a:lnTo>
                  <a:lnTo>
                    <a:pt x="26" y="272"/>
                  </a:lnTo>
                  <a:lnTo>
                    <a:pt x="28" y="269"/>
                  </a:lnTo>
                  <a:lnTo>
                    <a:pt x="30" y="267"/>
                  </a:lnTo>
                  <a:lnTo>
                    <a:pt x="32" y="264"/>
                  </a:lnTo>
                  <a:lnTo>
                    <a:pt x="34" y="262"/>
                  </a:lnTo>
                  <a:lnTo>
                    <a:pt x="36" y="259"/>
                  </a:lnTo>
                  <a:lnTo>
                    <a:pt x="38" y="257"/>
                  </a:lnTo>
                  <a:lnTo>
                    <a:pt x="40" y="254"/>
                  </a:lnTo>
                  <a:lnTo>
                    <a:pt x="42" y="252"/>
                  </a:lnTo>
                  <a:lnTo>
                    <a:pt x="44" y="249"/>
                  </a:lnTo>
                  <a:lnTo>
                    <a:pt x="46" y="247"/>
                  </a:lnTo>
                  <a:lnTo>
                    <a:pt x="48" y="245"/>
                  </a:lnTo>
                  <a:lnTo>
                    <a:pt x="50" y="242"/>
                  </a:lnTo>
                  <a:lnTo>
                    <a:pt x="52" y="240"/>
                  </a:lnTo>
                  <a:lnTo>
                    <a:pt x="54" y="238"/>
                  </a:lnTo>
                  <a:lnTo>
                    <a:pt x="56" y="236"/>
                  </a:lnTo>
                  <a:lnTo>
                    <a:pt x="58" y="233"/>
                  </a:lnTo>
                  <a:lnTo>
                    <a:pt x="60" y="231"/>
                  </a:lnTo>
                  <a:lnTo>
                    <a:pt x="62" y="229"/>
                  </a:lnTo>
                  <a:lnTo>
                    <a:pt x="64" y="227"/>
                  </a:lnTo>
                  <a:lnTo>
                    <a:pt x="66" y="225"/>
                  </a:lnTo>
                  <a:lnTo>
                    <a:pt x="68" y="223"/>
                  </a:lnTo>
                  <a:lnTo>
                    <a:pt x="70" y="221"/>
                  </a:lnTo>
                  <a:lnTo>
                    <a:pt x="72" y="219"/>
                  </a:lnTo>
                  <a:lnTo>
                    <a:pt x="74" y="216"/>
                  </a:lnTo>
                  <a:lnTo>
                    <a:pt x="76" y="214"/>
                  </a:lnTo>
                  <a:lnTo>
                    <a:pt x="78" y="212"/>
                  </a:lnTo>
                  <a:lnTo>
                    <a:pt x="80" y="210"/>
                  </a:lnTo>
                  <a:lnTo>
                    <a:pt x="82" y="208"/>
                  </a:lnTo>
                  <a:lnTo>
                    <a:pt x="84" y="206"/>
                  </a:lnTo>
                  <a:lnTo>
                    <a:pt x="86" y="204"/>
                  </a:lnTo>
                  <a:lnTo>
                    <a:pt x="88" y="202"/>
                  </a:lnTo>
                  <a:lnTo>
                    <a:pt x="90" y="200"/>
                  </a:lnTo>
                  <a:lnTo>
                    <a:pt x="92" y="198"/>
                  </a:lnTo>
                  <a:lnTo>
                    <a:pt x="94" y="196"/>
                  </a:lnTo>
                  <a:lnTo>
                    <a:pt x="96" y="195"/>
                  </a:lnTo>
                  <a:lnTo>
                    <a:pt x="98" y="193"/>
                  </a:lnTo>
                  <a:lnTo>
                    <a:pt x="100" y="191"/>
                  </a:lnTo>
                  <a:lnTo>
                    <a:pt x="102" y="189"/>
                  </a:lnTo>
                  <a:lnTo>
                    <a:pt x="104" y="187"/>
                  </a:lnTo>
                  <a:lnTo>
                    <a:pt x="106" y="185"/>
                  </a:lnTo>
                  <a:lnTo>
                    <a:pt x="108" y="183"/>
                  </a:lnTo>
                  <a:lnTo>
                    <a:pt x="110" y="181"/>
                  </a:lnTo>
                  <a:lnTo>
                    <a:pt x="112" y="179"/>
                  </a:lnTo>
                  <a:lnTo>
                    <a:pt x="114" y="177"/>
                  </a:lnTo>
                  <a:lnTo>
                    <a:pt x="116" y="176"/>
                  </a:lnTo>
                  <a:lnTo>
                    <a:pt x="118" y="174"/>
                  </a:lnTo>
                  <a:lnTo>
                    <a:pt x="120" y="172"/>
                  </a:lnTo>
                  <a:lnTo>
                    <a:pt x="122" y="170"/>
                  </a:lnTo>
                  <a:lnTo>
                    <a:pt x="124" y="168"/>
                  </a:lnTo>
                  <a:lnTo>
                    <a:pt x="126" y="166"/>
                  </a:lnTo>
                  <a:lnTo>
                    <a:pt x="128" y="165"/>
                  </a:lnTo>
                  <a:lnTo>
                    <a:pt x="130" y="163"/>
                  </a:lnTo>
                  <a:lnTo>
                    <a:pt x="132" y="161"/>
                  </a:lnTo>
                  <a:lnTo>
                    <a:pt x="134" y="159"/>
                  </a:lnTo>
                  <a:lnTo>
                    <a:pt x="136" y="157"/>
                  </a:lnTo>
                  <a:lnTo>
                    <a:pt x="138" y="155"/>
                  </a:lnTo>
                  <a:lnTo>
                    <a:pt x="140" y="154"/>
                  </a:lnTo>
                  <a:lnTo>
                    <a:pt x="142" y="152"/>
                  </a:lnTo>
                  <a:lnTo>
                    <a:pt x="144" y="150"/>
                  </a:lnTo>
                  <a:lnTo>
                    <a:pt x="146" y="148"/>
                  </a:lnTo>
                  <a:lnTo>
                    <a:pt x="148" y="147"/>
                  </a:lnTo>
                  <a:lnTo>
                    <a:pt x="150" y="145"/>
                  </a:lnTo>
                  <a:lnTo>
                    <a:pt x="152" y="143"/>
                  </a:lnTo>
                  <a:lnTo>
                    <a:pt x="154" y="141"/>
                  </a:lnTo>
                  <a:lnTo>
                    <a:pt x="156" y="139"/>
                  </a:lnTo>
                  <a:lnTo>
                    <a:pt x="158" y="138"/>
                  </a:lnTo>
                  <a:lnTo>
                    <a:pt x="160" y="136"/>
                  </a:lnTo>
                  <a:lnTo>
                    <a:pt x="162" y="134"/>
                  </a:lnTo>
                  <a:lnTo>
                    <a:pt x="164" y="132"/>
                  </a:lnTo>
                  <a:lnTo>
                    <a:pt x="166" y="131"/>
                  </a:lnTo>
                  <a:lnTo>
                    <a:pt x="168" y="129"/>
                  </a:lnTo>
                  <a:lnTo>
                    <a:pt x="170" y="127"/>
                  </a:lnTo>
                  <a:lnTo>
                    <a:pt x="172" y="126"/>
                  </a:lnTo>
                  <a:lnTo>
                    <a:pt x="174" y="124"/>
                  </a:lnTo>
                  <a:lnTo>
                    <a:pt x="176" y="122"/>
                  </a:lnTo>
                  <a:lnTo>
                    <a:pt x="178" y="120"/>
                  </a:lnTo>
                  <a:lnTo>
                    <a:pt x="180" y="119"/>
                  </a:lnTo>
                  <a:lnTo>
                    <a:pt x="182" y="117"/>
                  </a:lnTo>
                  <a:lnTo>
                    <a:pt x="184" y="115"/>
                  </a:lnTo>
                  <a:lnTo>
                    <a:pt x="186" y="114"/>
                  </a:lnTo>
                  <a:lnTo>
                    <a:pt x="188" y="112"/>
                  </a:lnTo>
                  <a:lnTo>
                    <a:pt x="190" y="110"/>
                  </a:lnTo>
                  <a:lnTo>
                    <a:pt x="192" y="108"/>
                  </a:lnTo>
                  <a:lnTo>
                    <a:pt x="194" y="107"/>
                  </a:lnTo>
                  <a:lnTo>
                    <a:pt x="196" y="105"/>
                  </a:lnTo>
                  <a:lnTo>
                    <a:pt x="198" y="103"/>
                  </a:lnTo>
                  <a:lnTo>
                    <a:pt x="200" y="102"/>
                  </a:lnTo>
                  <a:lnTo>
                    <a:pt x="202" y="100"/>
                  </a:lnTo>
                  <a:lnTo>
                    <a:pt x="204" y="98"/>
                  </a:lnTo>
                  <a:lnTo>
                    <a:pt x="206" y="97"/>
                  </a:lnTo>
                  <a:lnTo>
                    <a:pt x="208" y="95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0"/>
                  </a:lnTo>
                  <a:lnTo>
                    <a:pt x="216" y="88"/>
                  </a:lnTo>
                  <a:lnTo>
                    <a:pt x="218" y="87"/>
                  </a:lnTo>
                  <a:lnTo>
                    <a:pt x="220" y="85"/>
                  </a:lnTo>
                  <a:lnTo>
                    <a:pt x="222" y="83"/>
                  </a:lnTo>
                  <a:lnTo>
                    <a:pt x="224" y="82"/>
                  </a:lnTo>
                  <a:lnTo>
                    <a:pt x="226" y="80"/>
                  </a:lnTo>
                  <a:lnTo>
                    <a:pt x="228" y="78"/>
                  </a:lnTo>
                  <a:lnTo>
                    <a:pt x="230" y="77"/>
                  </a:lnTo>
                  <a:lnTo>
                    <a:pt x="232" y="75"/>
                  </a:lnTo>
                  <a:lnTo>
                    <a:pt x="234" y="73"/>
                  </a:lnTo>
                  <a:lnTo>
                    <a:pt x="236" y="72"/>
                  </a:lnTo>
                  <a:lnTo>
                    <a:pt x="238" y="70"/>
                  </a:lnTo>
                  <a:lnTo>
                    <a:pt x="240" y="68"/>
                  </a:lnTo>
                  <a:lnTo>
                    <a:pt x="242" y="67"/>
                  </a:lnTo>
                  <a:lnTo>
                    <a:pt x="244" y="65"/>
                  </a:lnTo>
                  <a:lnTo>
                    <a:pt x="246" y="64"/>
                  </a:lnTo>
                  <a:lnTo>
                    <a:pt x="248" y="62"/>
                  </a:lnTo>
                  <a:lnTo>
                    <a:pt x="250" y="60"/>
                  </a:lnTo>
                  <a:lnTo>
                    <a:pt x="252" y="59"/>
                  </a:lnTo>
                  <a:lnTo>
                    <a:pt x="254" y="57"/>
                  </a:lnTo>
                  <a:lnTo>
                    <a:pt x="256" y="55"/>
                  </a:lnTo>
                  <a:lnTo>
                    <a:pt x="258" y="54"/>
                  </a:lnTo>
                  <a:lnTo>
                    <a:pt x="260" y="52"/>
                  </a:lnTo>
                  <a:lnTo>
                    <a:pt x="262" y="50"/>
                  </a:lnTo>
                  <a:lnTo>
                    <a:pt x="264" y="49"/>
                  </a:lnTo>
                  <a:lnTo>
                    <a:pt x="266" y="47"/>
                  </a:lnTo>
                  <a:lnTo>
                    <a:pt x="268" y="46"/>
                  </a:lnTo>
                  <a:lnTo>
                    <a:pt x="270" y="44"/>
                  </a:lnTo>
                  <a:lnTo>
                    <a:pt x="272" y="42"/>
                  </a:lnTo>
                  <a:lnTo>
                    <a:pt x="274" y="41"/>
                  </a:lnTo>
                  <a:lnTo>
                    <a:pt x="276" y="39"/>
                  </a:lnTo>
                  <a:lnTo>
                    <a:pt x="278" y="38"/>
                  </a:lnTo>
                  <a:lnTo>
                    <a:pt x="280" y="36"/>
                  </a:lnTo>
                  <a:lnTo>
                    <a:pt x="282" y="34"/>
                  </a:lnTo>
                  <a:lnTo>
                    <a:pt x="284" y="33"/>
                  </a:lnTo>
                  <a:lnTo>
                    <a:pt x="286" y="31"/>
                  </a:lnTo>
                  <a:lnTo>
                    <a:pt x="288" y="29"/>
                  </a:lnTo>
                  <a:lnTo>
                    <a:pt x="290" y="28"/>
                  </a:lnTo>
                  <a:lnTo>
                    <a:pt x="292" y="26"/>
                  </a:lnTo>
                  <a:lnTo>
                    <a:pt x="294" y="25"/>
                  </a:lnTo>
                  <a:lnTo>
                    <a:pt x="296" y="23"/>
                  </a:lnTo>
                  <a:lnTo>
                    <a:pt x="298" y="21"/>
                  </a:lnTo>
                  <a:lnTo>
                    <a:pt x="300" y="20"/>
                  </a:lnTo>
                  <a:lnTo>
                    <a:pt x="302" y="18"/>
                  </a:lnTo>
                  <a:lnTo>
                    <a:pt x="304" y="17"/>
                  </a:lnTo>
                  <a:lnTo>
                    <a:pt x="306" y="15"/>
                  </a:lnTo>
                  <a:lnTo>
                    <a:pt x="308" y="13"/>
                  </a:lnTo>
                  <a:lnTo>
                    <a:pt x="310" y="12"/>
                  </a:lnTo>
                  <a:lnTo>
                    <a:pt x="312" y="10"/>
                  </a:lnTo>
                  <a:lnTo>
                    <a:pt x="314" y="9"/>
                  </a:lnTo>
                  <a:lnTo>
                    <a:pt x="316" y="7"/>
                  </a:lnTo>
                  <a:lnTo>
                    <a:pt x="318" y="5"/>
                  </a:lnTo>
                  <a:lnTo>
                    <a:pt x="320" y="4"/>
                  </a:lnTo>
                  <a:lnTo>
                    <a:pt x="322" y="2"/>
                  </a:lnTo>
                  <a:lnTo>
                    <a:pt x="324" y="1"/>
                  </a:lnTo>
                  <a:lnTo>
                    <a:pt x="325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9F20A4FC-B4D1-4F90-A9CD-946EE42108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103762"/>
              </p:ext>
            </p:extLst>
          </p:nvPr>
        </p:nvGraphicFramePr>
        <p:xfrm>
          <a:off x="1995489" y="4799190"/>
          <a:ext cx="14859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49160" imgH="266400" progId="Equation.DSMT4">
                  <p:embed/>
                </p:oleObj>
              </mc:Choice>
              <mc:Fallback>
                <p:oleObj name="Equation" r:id="rId20" imgW="749160" imgH="26640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9F20A4FC-B4D1-4F90-A9CD-946EE42108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995489" y="4799190"/>
                        <a:ext cx="1485900" cy="528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DAFFF682-F4BE-4ADF-A2E5-8DC2795F69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4749147"/>
              </p:ext>
            </p:extLst>
          </p:nvPr>
        </p:nvGraphicFramePr>
        <p:xfrm>
          <a:off x="1470025" y="6116638"/>
          <a:ext cx="148590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49160" imgH="266400" progId="Equation.DSMT4">
                  <p:embed/>
                </p:oleObj>
              </mc:Choice>
              <mc:Fallback>
                <p:oleObj name="Equation" r:id="rId22" imgW="749160" imgH="2664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DAFFF682-F4BE-4ADF-A2E5-8DC2795F69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470025" y="6116638"/>
                        <a:ext cx="1485900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33F8036B-B773-43CC-8A45-7D64A84B8240}"/>
              </a:ext>
            </a:extLst>
          </p:cNvPr>
          <p:cNvSpPr txBox="1"/>
          <p:nvPr/>
        </p:nvSpPr>
        <p:spPr>
          <a:xfrm>
            <a:off x="4178838" y="4358139"/>
            <a:ext cx="44460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inverted semi circle is split into two parts.  Therefore the domain will be two separate regions.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425526E-1DFF-44AB-95EA-22F114B051C1}"/>
              </a:ext>
            </a:extLst>
          </p:cNvPr>
          <p:cNvSpPr txBox="1"/>
          <p:nvPr/>
        </p:nvSpPr>
        <p:spPr>
          <a:xfrm>
            <a:off x="4136557" y="5613722"/>
            <a:ext cx="4446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As for the range, the graph will increase towards infinity:</a:t>
            </a:r>
          </a:p>
        </p:txBody>
      </p: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857B9B5D-313F-4261-BF5C-B31DE05E68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397041"/>
              </p:ext>
            </p:extLst>
          </p:nvPr>
        </p:nvGraphicFramePr>
        <p:xfrm>
          <a:off x="5318125" y="5259388"/>
          <a:ext cx="23193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68200" imgH="177480" progId="Equation.DSMT4">
                  <p:embed/>
                </p:oleObj>
              </mc:Choice>
              <mc:Fallback>
                <p:oleObj name="Equation" r:id="rId24" imgW="116820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857B9B5D-313F-4261-BF5C-B31DE05E68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318125" y="5259388"/>
                        <a:ext cx="2319338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C55CCC92-0396-4505-87F8-2AA95EC0A8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54324" y="6306950"/>
          <a:ext cx="123666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22080" imgH="203040" progId="Equation.DSMT4">
                  <p:embed/>
                </p:oleObj>
              </mc:Choice>
              <mc:Fallback>
                <p:oleObj name="Equation" r:id="rId26" imgW="622080" imgH="20304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C55CCC92-0396-4505-87F8-2AA95EC0A8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854324" y="6306950"/>
                        <a:ext cx="1236663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642F7CB4-1804-44FF-B574-BB14E1161230}"/>
              </a:ext>
            </a:extLst>
          </p:cNvPr>
          <p:cNvGrpSpPr/>
          <p:nvPr/>
        </p:nvGrpSpPr>
        <p:grpSpPr>
          <a:xfrm>
            <a:off x="1603258" y="5381916"/>
            <a:ext cx="1350019" cy="631825"/>
            <a:chOff x="1430338" y="2370139"/>
            <a:chExt cx="1711315" cy="631825"/>
          </a:xfrm>
        </p:grpSpPr>
        <p:sp>
          <p:nvSpPr>
            <p:cNvPr id="54" name="Freeform 164">
              <a:extLst>
                <a:ext uri="{FF2B5EF4-FFF2-40B4-BE49-F238E27FC236}">
                  <a16:creationId xmlns:a16="http://schemas.microsoft.com/office/drawing/2014/main" id="{96EE61F1-F3BA-4631-B3F9-7C9465AE82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8601" y="2370139"/>
              <a:ext cx="1643052" cy="631825"/>
            </a:xfrm>
            <a:custGeom>
              <a:avLst/>
              <a:gdLst>
                <a:gd name="T0" fmla="*/ 6 w 388"/>
                <a:gd name="T1" fmla="*/ 82 h 149"/>
                <a:gd name="T2" fmla="*/ 14 w 388"/>
                <a:gd name="T3" fmla="*/ 71 h 149"/>
                <a:gd name="T4" fmla="*/ 22 w 388"/>
                <a:gd name="T5" fmla="*/ 63 h 149"/>
                <a:gd name="T6" fmla="*/ 30 w 388"/>
                <a:gd name="T7" fmla="*/ 55 h 149"/>
                <a:gd name="T8" fmla="*/ 38 w 388"/>
                <a:gd name="T9" fmla="*/ 48 h 149"/>
                <a:gd name="T10" fmla="*/ 46 w 388"/>
                <a:gd name="T11" fmla="*/ 42 h 149"/>
                <a:gd name="T12" fmla="*/ 54 w 388"/>
                <a:gd name="T13" fmla="*/ 37 h 149"/>
                <a:gd name="T14" fmla="*/ 62 w 388"/>
                <a:gd name="T15" fmla="*/ 32 h 149"/>
                <a:gd name="T16" fmla="*/ 70 w 388"/>
                <a:gd name="T17" fmla="*/ 28 h 149"/>
                <a:gd name="T18" fmla="*/ 78 w 388"/>
                <a:gd name="T19" fmla="*/ 24 h 149"/>
                <a:gd name="T20" fmla="*/ 86 w 388"/>
                <a:gd name="T21" fmla="*/ 20 h 149"/>
                <a:gd name="T22" fmla="*/ 94 w 388"/>
                <a:gd name="T23" fmla="*/ 17 h 149"/>
                <a:gd name="T24" fmla="*/ 102 w 388"/>
                <a:gd name="T25" fmla="*/ 14 h 149"/>
                <a:gd name="T26" fmla="*/ 110 w 388"/>
                <a:gd name="T27" fmla="*/ 11 h 149"/>
                <a:gd name="T28" fmla="*/ 118 w 388"/>
                <a:gd name="T29" fmla="*/ 9 h 149"/>
                <a:gd name="T30" fmla="*/ 126 w 388"/>
                <a:gd name="T31" fmla="*/ 7 h 149"/>
                <a:gd name="T32" fmla="*/ 134 w 388"/>
                <a:gd name="T33" fmla="*/ 6 h 149"/>
                <a:gd name="T34" fmla="*/ 142 w 388"/>
                <a:gd name="T35" fmla="*/ 4 h 149"/>
                <a:gd name="T36" fmla="*/ 150 w 388"/>
                <a:gd name="T37" fmla="*/ 3 h 149"/>
                <a:gd name="T38" fmla="*/ 158 w 388"/>
                <a:gd name="T39" fmla="*/ 2 h 149"/>
                <a:gd name="T40" fmla="*/ 166 w 388"/>
                <a:gd name="T41" fmla="*/ 1 h 149"/>
                <a:gd name="T42" fmla="*/ 174 w 388"/>
                <a:gd name="T43" fmla="*/ 1 h 149"/>
                <a:gd name="T44" fmla="*/ 182 w 388"/>
                <a:gd name="T45" fmla="*/ 1 h 149"/>
                <a:gd name="T46" fmla="*/ 190 w 388"/>
                <a:gd name="T47" fmla="*/ 1 h 149"/>
                <a:gd name="T48" fmla="*/ 198 w 388"/>
                <a:gd name="T49" fmla="*/ 1 h 149"/>
                <a:gd name="T50" fmla="*/ 206 w 388"/>
                <a:gd name="T51" fmla="*/ 1 h 149"/>
                <a:gd name="T52" fmla="*/ 214 w 388"/>
                <a:gd name="T53" fmla="*/ 2 h 149"/>
                <a:gd name="T54" fmla="*/ 222 w 388"/>
                <a:gd name="T55" fmla="*/ 3 h 149"/>
                <a:gd name="T56" fmla="*/ 230 w 388"/>
                <a:gd name="T57" fmla="*/ 4 h 149"/>
                <a:gd name="T58" fmla="*/ 238 w 388"/>
                <a:gd name="T59" fmla="*/ 6 h 149"/>
                <a:gd name="T60" fmla="*/ 246 w 388"/>
                <a:gd name="T61" fmla="*/ 7 h 149"/>
                <a:gd name="T62" fmla="*/ 254 w 388"/>
                <a:gd name="T63" fmla="*/ 9 h 149"/>
                <a:gd name="T64" fmla="*/ 262 w 388"/>
                <a:gd name="T65" fmla="*/ 11 h 149"/>
                <a:gd name="T66" fmla="*/ 270 w 388"/>
                <a:gd name="T67" fmla="*/ 14 h 149"/>
                <a:gd name="T68" fmla="*/ 278 w 388"/>
                <a:gd name="T69" fmla="*/ 17 h 149"/>
                <a:gd name="T70" fmla="*/ 286 w 388"/>
                <a:gd name="T71" fmla="*/ 20 h 149"/>
                <a:gd name="T72" fmla="*/ 294 w 388"/>
                <a:gd name="T73" fmla="*/ 24 h 149"/>
                <a:gd name="T74" fmla="*/ 302 w 388"/>
                <a:gd name="T75" fmla="*/ 28 h 149"/>
                <a:gd name="T76" fmla="*/ 310 w 388"/>
                <a:gd name="T77" fmla="*/ 32 h 149"/>
                <a:gd name="T78" fmla="*/ 318 w 388"/>
                <a:gd name="T79" fmla="*/ 37 h 149"/>
                <a:gd name="T80" fmla="*/ 326 w 388"/>
                <a:gd name="T81" fmla="*/ 42 h 149"/>
                <a:gd name="T82" fmla="*/ 334 w 388"/>
                <a:gd name="T83" fmla="*/ 48 h 149"/>
                <a:gd name="T84" fmla="*/ 342 w 388"/>
                <a:gd name="T85" fmla="*/ 55 h 149"/>
                <a:gd name="T86" fmla="*/ 350 w 388"/>
                <a:gd name="T87" fmla="*/ 63 h 149"/>
                <a:gd name="T88" fmla="*/ 358 w 388"/>
                <a:gd name="T89" fmla="*/ 71 h 149"/>
                <a:gd name="T90" fmla="*/ 366 w 388"/>
                <a:gd name="T91" fmla="*/ 82 h 149"/>
                <a:gd name="T92" fmla="*/ 374 w 388"/>
                <a:gd name="T93" fmla="*/ 95 h 149"/>
                <a:gd name="T94" fmla="*/ 382 w 388"/>
                <a:gd name="T95" fmla="*/ 114 h 149"/>
                <a:gd name="T96" fmla="*/ 388 w 388"/>
                <a:gd name="T97" fmla="*/ 142 h 149"/>
                <a:gd name="T98" fmla="*/ 388 w 388"/>
                <a:gd name="T99" fmla="*/ 147 h 149"/>
                <a:gd name="T100" fmla="*/ 388 w 388"/>
                <a:gd name="T101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88" h="149">
                  <a:moveTo>
                    <a:pt x="0" y="91"/>
                  </a:moveTo>
                  <a:lnTo>
                    <a:pt x="2" y="88"/>
                  </a:lnTo>
                  <a:lnTo>
                    <a:pt x="4" y="85"/>
                  </a:lnTo>
                  <a:lnTo>
                    <a:pt x="6" y="82"/>
                  </a:lnTo>
                  <a:lnTo>
                    <a:pt x="8" y="79"/>
                  </a:lnTo>
                  <a:lnTo>
                    <a:pt x="10" y="76"/>
                  </a:lnTo>
                  <a:lnTo>
                    <a:pt x="12" y="74"/>
                  </a:lnTo>
                  <a:lnTo>
                    <a:pt x="14" y="71"/>
                  </a:lnTo>
                  <a:lnTo>
                    <a:pt x="16" y="69"/>
                  </a:lnTo>
                  <a:lnTo>
                    <a:pt x="18" y="67"/>
                  </a:lnTo>
                  <a:lnTo>
                    <a:pt x="20" y="65"/>
                  </a:lnTo>
                  <a:lnTo>
                    <a:pt x="22" y="63"/>
                  </a:lnTo>
                  <a:lnTo>
                    <a:pt x="24" y="60"/>
                  </a:lnTo>
                  <a:lnTo>
                    <a:pt x="26" y="59"/>
                  </a:lnTo>
                  <a:lnTo>
                    <a:pt x="28" y="57"/>
                  </a:lnTo>
                  <a:lnTo>
                    <a:pt x="30" y="55"/>
                  </a:lnTo>
                  <a:lnTo>
                    <a:pt x="32" y="53"/>
                  </a:lnTo>
                  <a:lnTo>
                    <a:pt x="34" y="51"/>
                  </a:lnTo>
                  <a:lnTo>
                    <a:pt x="36" y="50"/>
                  </a:lnTo>
                  <a:lnTo>
                    <a:pt x="38" y="48"/>
                  </a:lnTo>
                  <a:lnTo>
                    <a:pt x="40" y="47"/>
                  </a:lnTo>
                  <a:lnTo>
                    <a:pt x="42" y="45"/>
                  </a:lnTo>
                  <a:lnTo>
                    <a:pt x="44" y="44"/>
                  </a:lnTo>
                  <a:lnTo>
                    <a:pt x="46" y="42"/>
                  </a:lnTo>
                  <a:lnTo>
                    <a:pt x="48" y="41"/>
                  </a:lnTo>
                  <a:lnTo>
                    <a:pt x="50" y="39"/>
                  </a:lnTo>
                  <a:lnTo>
                    <a:pt x="52" y="38"/>
                  </a:lnTo>
                  <a:lnTo>
                    <a:pt x="54" y="37"/>
                  </a:lnTo>
                  <a:lnTo>
                    <a:pt x="56" y="35"/>
                  </a:lnTo>
                  <a:lnTo>
                    <a:pt x="58" y="34"/>
                  </a:lnTo>
                  <a:lnTo>
                    <a:pt x="60" y="33"/>
                  </a:lnTo>
                  <a:lnTo>
                    <a:pt x="62" y="32"/>
                  </a:lnTo>
                  <a:lnTo>
                    <a:pt x="64" y="31"/>
                  </a:lnTo>
                  <a:lnTo>
                    <a:pt x="66" y="30"/>
                  </a:lnTo>
                  <a:lnTo>
                    <a:pt x="68" y="29"/>
                  </a:lnTo>
                  <a:lnTo>
                    <a:pt x="70" y="28"/>
                  </a:lnTo>
                  <a:lnTo>
                    <a:pt x="72" y="26"/>
                  </a:lnTo>
                  <a:lnTo>
                    <a:pt x="74" y="25"/>
                  </a:lnTo>
                  <a:lnTo>
                    <a:pt x="76" y="25"/>
                  </a:lnTo>
                  <a:lnTo>
                    <a:pt x="78" y="24"/>
                  </a:lnTo>
                  <a:lnTo>
                    <a:pt x="80" y="23"/>
                  </a:lnTo>
                  <a:lnTo>
                    <a:pt x="82" y="22"/>
                  </a:lnTo>
                  <a:lnTo>
                    <a:pt x="84" y="21"/>
                  </a:lnTo>
                  <a:lnTo>
                    <a:pt x="86" y="20"/>
                  </a:lnTo>
                  <a:lnTo>
                    <a:pt x="88" y="19"/>
                  </a:lnTo>
                  <a:lnTo>
                    <a:pt x="90" y="18"/>
                  </a:lnTo>
                  <a:lnTo>
                    <a:pt x="92" y="18"/>
                  </a:lnTo>
                  <a:lnTo>
                    <a:pt x="94" y="17"/>
                  </a:lnTo>
                  <a:lnTo>
                    <a:pt x="96" y="16"/>
                  </a:lnTo>
                  <a:lnTo>
                    <a:pt x="98" y="15"/>
                  </a:lnTo>
                  <a:lnTo>
                    <a:pt x="100" y="15"/>
                  </a:lnTo>
                  <a:lnTo>
                    <a:pt x="102" y="14"/>
                  </a:lnTo>
                  <a:lnTo>
                    <a:pt x="104" y="13"/>
                  </a:lnTo>
                  <a:lnTo>
                    <a:pt x="106" y="13"/>
                  </a:lnTo>
                  <a:lnTo>
                    <a:pt x="108" y="12"/>
                  </a:lnTo>
                  <a:lnTo>
                    <a:pt x="110" y="11"/>
                  </a:lnTo>
                  <a:lnTo>
                    <a:pt x="112" y="11"/>
                  </a:lnTo>
                  <a:lnTo>
                    <a:pt x="114" y="10"/>
                  </a:lnTo>
                  <a:lnTo>
                    <a:pt x="116" y="10"/>
                  </a:lnTo>
                  <a:lnTo>
                    <a:pt x="118" y="9"/>
                  </a:lnTo>
                  <a:lnTo>
                    <a:pt x="120" y="9"/>
                  </a:lnTo>
                  <a:lnTo>
                    <a:pt x="122" y="8"/>
                  </a:lnTo>
                  <a:lnTo>
                    <a:pt x="124" y="8"/>
                  </a:lnTo>
                  <a:lnTo>
                    <a:pt x="126" y="7"/>
                  </a:lnTo>
                  <a:lnTo>
                    <a:pt x="128" y="7"/>
                  </a:lnTo>
                  <a:lnTo>
                    <a:pt x="130" y="6"/>
                  </a:lnTo>
                  <a:lnTo>
                    <a:pt x="132" y="6"/>
                  </a:lnTo>
                  <a:lnTo>
                    <a:pt x="134" y="6"/>
                  </a:lnTo>
                  <a:lnTo>
                    <a:pt x="136" y="5"/>
                  </a:lnTo>
                  <a:lnTo>
                    <a:pt x="138" y="5"/>
                  </a:lnTo>
                  <a:lnTo>
                    <a:pt x="140" y="4"/>
                  </a:lnTo>
                  <a:lnTo>
                    <a:pt x="142" y="4"/>
                  </a:lnTo>
                  <a:lnTo>
                    <a:pt x="144" y="4"/>
                  </a:lnTo>
                  <a:lnTo>
                    <a:pt x="146" y="3"/>
                  </a:lnTo>
                  <a:lnTo>
                    <a:pt x="148" y="3"/>
                  </a:lnTo>
                  <a:lnTo>
                    <a:pt x="150" y="3"/>
                  </a:lnTo>
                  <a:lnTo>
                    <a:pt x="152" y="3"/>
                  </a:lnTo>
                  <a:lnTo>
                    <a:pt x="154" y="2"/>
                  </a:lnTo>
                  <a:lnTo>
                    <a:pt x="156" y="2"/>
                  </a:lnTo>
                  <a:lnTo>
                    <a:pt x="158" y="2"/>
                  </a:lnTo>
                  <a:lnTo>
                    <a:pt x="160" y="2"/>
                  </a:lnTo>
                  <a:lnTo>
                    <a:pt x="162" y="2"/>
                  </a:lnTo>
                  <a:lnTo>
                    <a:pt x="164" y="1"/>
                  </a:lnTo>
                  <a:lnTo>
                    <a:pt x="166" y="1"/>
                  </a:lnTo>
                  <a:lnTo>
                    <a:pt x="168" y="1"/>
                  </a:lnTo>
                  <a:lnTo>
                    <a:pt x="170" y="1"/>
                  </a:lnTo>
                  <a:lnTo>
                    <a:pt x="172" y="1"/>
                  </a:lnTo>
                  <a:lnTo>
                    <a:pt x="174" y="1"/>
                  </a:lnTo>
                  <a:lnTo>
                    <a:pt x="176" y="1"/>
                  </a:lnTo>
                  <a:lnTo>
                    <a:pt x="178" y="1"/>
                  </a:lnTo>
                  <a:lnTo>
                    <a:pt x="180" y="1"/>
                  </a:lnTo>
                  <a:lnTo>
                    <a:pt x="182" y="1"/>
                  </a:lnTo>
                  <a:lnTo>
                    <a:pt x="184" y="1"/>
                  </a:lnTo>
                  <a:lnTo>
                    <a:pt x="186" y="0"/>
                  </a:lnTo>
                  <a:lnTo>
                    <a:pt x="188" y="1"/>
                  </a:lnTo>
                  <a:lnTo>
                    <a:pt x="190" y="1"/>
                  </a:lnTo>
                  <a:lnTo>
                    <a:pt x="192" y="1"/>
                  </a:lnTo>
                  <a:lnTo>
                    <a:pt x="194" y="1"/>
                  </a:lnTo>
                  <a:lnTo>
                    <a:pt x="196" y="1"/>
                  </a:lnTo>
                  <a:lnTo>
                    <a:pt x="198" y="1"/>
                  </a:lnTo>
                  <a:lnTo>
                    <a:pt x="200" y="1"/>
                  </a:lnTo>
                  <a:lnTo>
                    <a:pt x="202" y="1"/>
                  </a:lnTo>
                  <a:lnTo>
                    <a:pt x="204" y="1"/>
                  </a:lnTo>
                  <a:lnTo>
                    <a:pt x="206" y="1"/>
                  </a:lnTo>
                  <a:lnTo>
                    <a:pt x="208" y="1"/>
                  </a:lnTo>
                  <a:lnTo>
                    <a:pt x="210" y="2"/>
                  </a:lnTo>
                  <a:lnTo>
                    <a:pt x="212" y="2"/>
                  </a:lnTo>
                  <a:lnTo>
                    <a:pt x="214" y="2"/>
                  </a:lnTo>
                  <a:lnTo>
                    <a:pt x="216" y="2"/>
                  </a:lnTo>
                  <a:lnTo>
                    <a:pt x="218" y="2"/>
                  </a:lnTo>
                  <a:lnTo>
                    <a:pt x="220" y="3"/>
                  </a:lnTo>
                  <a:lnTo>
                    <a:pt x="222" y="3"/>
                  </a:lnTo>
                  <a:lnTo>
                    <a:pt x="224" y="3"/>
                  </a:lnTo>
                  <a:lnTo>
                    <a:pt x="226" y="3"/>
                  </a:lnTo>
                  <a:lnTo>
                    <a:pt x="228" y="4"/>
                  </a:lnTo>
                  <a:lnTo>
                    <a:pt x="230" y="4"/>
                  </a:lnTo>
                  <a:lnTo>
                    <a:pt x="232" y="4"/>
                  </a:lnTo>
                  <a:lnTo>
                    <a:pt x="234" y="5"/>
                  </a:lnTo>
                  <a:lnTo>
                    <a:pt x="236" y="5"/>
                  </a:lnTo>
                  <a:lnTo>
                    <a:pt x="238" y="6"/>
                  </a:lnTo>
                  <a:lnTo>
                    <a:pt x="240" y="6"/>
                  </a:lnTo>
                  <a:lnTo>
                    <a:pt x="242" y="6"/>
                  </a:lnTo>
                  <a:lnTo>
                    <a:pt x="244" y="7"/>
                  </a:lnTo>
                  <a:lnTo>
                    <a:pt x="246" y="7"/>
                  </a:lnTo>
                  <a:lnTo>
                    <a:pt x="248" y="8"/>
                  </a:lnTo>
                  <a:lnTo>
                    <a:pt x="250" y="8"/>
                  </a:lnTo>
                  <a:lnTo>
                    <a:pt x="252" y="9"/>
                  </a:lnTo>
                  <a:lnTo>
                    <a:pt x="254" y="9"/>
                  </a:lnTo>
                  <a:lnTo>
                    <a:pt x="256" y="10"/>
                  </a:lnTo>
                  <a:lnTo>
                    <a:pt x="258" y="10"/>
                  </a:lnTo>
                  <a:lnTo>
                    <a:pt x="260" y="11"/>
                  </a:lnTo>
                  <a:lnTo>
                    <a:pt x="262" y="11"/>
                  </a:lnTo>
                  <a:lnTo>
                    <a:pt x="264" y="12"/>
                  </a:lnTo>
                  <a:lnTo>
                    <a:pt x="266" y="13"/>
                  </a:lnTo>
                  <a:lnTo>
                    <a:pt x="268" y="13"/>
                  </a:lnTo>
                  <a:lnTo>
                    <a:pt x="270" y="14"/>
                  </a:lnTo>
                  <a:lnTo>
                    <a:pt x="272" y="15"/>
                  </a:lnTo>
                  <a:lnTo>
                    <a:pt x="274" y="15"/>
                  </a:lnTo>
                  <a:lnTo>
                    <a:pt x="276" y="16"/>
                  </a:lnTo>
                  <a:lnTo>
                    <a:pt x="278" y="17"/>
                  </a:lnTo>
                  <a:lnTo>
                    <a:pt x="280" y="18"/>
                  </a:lnTo>
                  <a:lnTo>
                    <a:pt x="282" y="18"/>
                  </a:lnTo>
                  <a:lnTo>
                    <a:pt x="284" y="19"/>
                  </a:lnTo>
                  <a:lnTo>
                    <a:pt x="286" y="20"/>
                  </a:lnTo>
                  <a:lnTo>
                    <a:pt x="288" y="21"/>
                  </a:lnTo>
                  <a:lnTo>
                    <a:pt x="290" y="22"/>
                  </a:lnTo>
                  <a:lnTo>
                    <a:pt x="292" y="23"/>
                  </a:lnTo>
                  <a:lnTo>
                    <a:pt x="294" y="24"/>
                  </a:lnTo>
                  <a:lnTo>
                    <a:pt x="296" y="25"/>
                  </a:lnTo>
                  <a:lnTo>
                    <a:pt x="298" y="25"/>
                  </a:lnTo>
                  <a:lnTo>
                    <a:pt x="300" y="26"/>
                  </a:lnTo>
                  <a:lnTo>
                    <a:pt x="302" y="28"/>
                  </a:lnTo>
                  <a:lnTo>
                    <a:pt x="304" y="29"/>
                  </a:lnTo>
                  <a:lnTo>
                    <a:pt x="306" y="30"/>
                  </a:lnTo>
                  <a:lnTo>
                    <a:pt x="308" y="31"/>
                  </a:lnTo>
                  <a:lnTo>
                    <a:pt x="310" y="32"/>
                  </a:lnTo>
                  <a:lnTo>
                    <a:pt x="312" y="33"/>
                  </a:lnTo>
                  <a:lnTo>
                    <a:pt x="314" y="34"/>
                  </a:lnTo>
                  <a:lnTo>
                    <a:pt x="316" y="35"/>
                  </a:lnTo>
                  <a:lnTo>
                    <a:pt x="318" y="37"/>
                  </a:lnTo>
                  <a:lnTo>
                    <a:pt x="320" y="38"/>
                  </a:lnTo>
                  <a:lnTo>
                    <a:pt x="322" y="39"/>
                  </a:lnTo>
                  <a:lnTo>
                    <a:pt x="324" y="41"/>
                  </a:lnTo>
                  <a:lnTo>
                    <a:pt x="326" y="42"/>
                  </a:lnTo>
                  <a:lnTo>
                    <a:pt x="328" y="44"/>
                  </a:lnTo>
                  <a:lnTo>
                    <a:pt x="330" y="45"/>
                  </a:lnTo>
                  <a:lnTo>
                    <a:pt x="332" y="47"/>
                  </a:lnTo>
                  <a:lnTo>
                    <a:pt x="334" y="48"/>
                  </a:lnTo>
                  <a:lnTo>
                    <a:pt x="336" y="50"/>
                  </a:lnTo>
                  <a:lnTo>
                    <a:pt x="338" y="51"/>
                  </a:lnTo>
                  <a:lnTo>
                    <a:pt x="340" y="53"/>
                  </a:lnTo>
                  <a:lnTo>
                    <a:pt x="342" y="55"/>
                  </a:lnTo>
                  <a:lnTo>
                    <a:pt x="344" y="57"/>
                  </a:lnTo>
                  <a:lnTo>
                    <a:pt x="346" y="59"/>
                  </a:lnTo>
                  <a:lnTo>
                    <a:pt x="348" y="60"/>
                  </a:lnTo>
                  <a:lnTo>
                    <a:pt x="350" y="63"/>
                  </a:lnTo>
                  <a:lnTo>
                    <a:pt x="352" y="65"/>
                  </a:lnTo>
                  <a:lnTo>
                    <a:pt x="354" y="67"/>
                  </a:lnTo>
                  <a:lnTo>
                    <a:pt x="356" y="69"/>
                  </a:lnTo>
                  <a:lnTo>
                    <a:pt x="358" y="71"/>
                  </a:lnTo>
                  <a:lnTo>
                    <a:pt x="360" y="74"/>
                  </a:lnTo>
                  <a:lnTo>
                    <a:pt x="362" y="76"/>
                  </a:lnTo>
                  <a:lnTo>
                    <a:pt x="364" y="79"/>
                  </a:lnTo>
                  <a:lnTo>
                    <a:pt x="366" y="82"/>
                  </a:lnTo>
                  <a:lnTo>
                    <a:pt x="368" y="85"/>
                  </a:lnTo>
                  <a:lnTo>
                    <a:pt x="370" y="88"/>
                  </a:lnTo>
                  <a:lnTo>
                    <a:pt x="372" y="91"/>
                  </a:lnTo>
                  <a:lnTo>
                    <a:pt x="374" y="95"/>
                  </a:lnTo>
                  <a:lnTo>
                    <a:pt x="376" y="99"/>
                  </a:lnTo>
                  <a:lnTo>
                    <a:pt x="378" y="103"/>
                  </a:lnTo>
                  <a:lnTo>
                    <a:pt x="380" y="108"/>
                  </a:lnTo>
                  <a:lnTo>
                    <a:pt x="382" y="114"/>
                  </a:lnTo>
                  <a:lnTo>
                    <a:pt x="384" y="121"/>
                  </a:lnTo>
                  <a:lnTo>
                    <a:pt x="386" y="129"/>
                  </a:lnTo>
                  <a:lnTo>
                    <a:pt x="387" y="136"/>
                  </a:lnTo>
                  <a:lnTo>
                    <a:pt x="388" y="142"/>
                  </a:lnTo>
                  <a:lnTo>
                    <a:pt x="388" y="144"/>
                  </a:lnTo>
                  <a:lnTo>
                    <a:pt x="388" y="145"/>
                  </a:lnTo>
                  <a:lnTo>
                    <a:pt x="388" y="146"/>
                  </a:lnTo>
                  <a:lnTo>
                    <a:pt x="388" y="147"/>
                  </a:lnTo>
                  <a:lnTo>
                    <a:pt x="388" y="148"/>
                  </a:lnTo>
                  <a:lnTo>
                    <a:pt x="388" y="148"/>
                  </a:lnTo>
                  <a:lnTo>
                    <a:pt x="388" y="148"/>
                  </a:lnTo>
                  <a:lnTo>
                    <a:pt x="388" y="149"/>
                  </a:lnTo>
                  <a:lnTo>
                    <a:pt x="388" y="149"/>
                  </a:lnTo>
                </a:path>
              </a:pathLst>
            </a:custGeom>
            <a:noFill/>
            <a:ln w="25400">
              <a:solidFill>
                <a:srgbClr val="00B0F0">
                  <a:alpha val="19000"/>
                </a:srgb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55" name="Freeform 163">
              <a:extLst>
                <a:ext uri="{FF2B5EF4-FFF2-40B4-BE49-F238E27FC236}">
                  <a16:creationId xmlns:a16="http://schemas.microsoft.com/office/drawing/2014/main" id="{09A8524E-82AA-4AC6-B688-5E5B7CD3F5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0338" y="2755901"/>
              <a:ext cx="68263" cy="246063"/>
            </a:xfrm>
            <a:custGeom>
              <a:avLst/>
              <a:gdLst>
                <a:gd name="T0" fmla="*/ 16 w 16"/>
                <a:gd name="T1" fmla="*/ 0 h 58"/>
                <a:gd name="T2" fmla="*/ 14 w 16"/>
                <a:gd name="T3" fmla="*/ 4 h 58"/>
                <a:gd name="T4" fmla="*/ 12 w 16"/>
                <a:gd name="T5" fmla="*/ 8 h 58"/>
                <a:gd name="T6" fmla="*/ 10 w 16"/>
                <a:gd name="T7" fmla="*/ 12 h 58"/>
                <a:gd name="T8" fmla="*/ 8 w 16"/>
                <a:gd name="T9" fmla="*/ 17 h 58"/>
                <a:gd name="T10" fmla="*/ 6 w 16"/>
                <a:gd name="T11" fmla="*/ 23 h 58"/>
                <a:gd name="T12" fmla="*/ 4 w 16"/>
                <a:gd name="T13" fmla="*/ 30 h 58"/>
                <a:gd name="T14" fmla="*/ 2 w 16"/>
                <a:gd name="T15" fmla="*/ 38 h 58"/>
                <a:gd name="T16" fmla="*/ 1 w 16"/>
                <a:gd name="T17" fmla="*/ 45 h 58"/>
                <a:gd name="T18" fmla="*/ 0 w 16"/>
                <a:gd name="T19" fmla="*/ 51 h 58"/>
                <a:gd name="T20" fmla="*/ 0 w 16"/>
                <a:gd name="T21" fmla="*/ 53 h 58"/>
                <a:gd name="T22" fmla="*/ 0 w 16"/>
                <a:gd name="T23" fmla="*/ 54 h 58"/>
                <a:gd name="T24" fmla="*/ 0 w 16"/>
                <a:gd name="T25" fmla="*/ 55 h 58"/>
                <a:gd name="T26" fmla="*/ 0 w 16"/>
                <a:gd name="T27" fmla="*/ 56 h 58"/>
                <a:gd name="T28" fmla="*/ 0 w 16"/>
                <a:gd name="T29" fmla="*/ 57 h 58"/>
                <a:gd name="T30" fmla="*/ 0 w 16"/>
                <a:gd name="T31" fmla="*/ 57 h 58"/>
                <a:gd name="T32" fmla="*/ 0 w 16"/>
                <a:gd name="T33" fmla="*/ 57 h 58"/>
                <a:gd name="T34" fmla="*/ 0 w 16"/>
                <a:gd name="T35" fmla="*/ 58 h 58"/>
                <a:gd name="T36" fmla="*/ 0 w 16"/>
                <a:gd name="T3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" h="58">
                  <a:moveTo>
                    <a:pt x="16" y="0"/>
                  </a:moveTo>
                  <a:lnTo>
                    <a:pt x="14" y="4"/>
                  </a:lnTo>
                  <a:lnTo>
                    <a:pt x="12" y="8"/>
                  </a:lnTo>
                  <a:lnTo>
                    <a:pt x="10" y="12"/>
                  </a:lnTo>
                  <a:lnTo>
                    <a:pt x="8" y="17"/>
                  </a:lnTo>
                  <a:lnTo>
                    <a:pt x="6" y="23"/>
                  </a:lnTo>
                  <a:lnTo>
                    <a:pt x="4" y="30"/>
                  </a:lnTo>
                  <a:lnTo>
                    <a:pt x="2" y="38"/>
                  </a:lnTo>
                  <a:lnTo>
                    <a:pt x="1" y="45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</a:path>
              </a:pathLst>
            </a:custGeom>
            <a:noFill/>
            <a:ln w="25400">
              <a:solidFill>
                <a:srgbClr val="00B0F0">
                  <a:alpha val="21000"/>
                </a:srgb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185379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5" grpId="0"/>
      <p:bldP spid="27" grpId="0"/>
      <p:bldP spid="28" grpId="0" animBg="1"/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1D1183D-08B5-4B8A-BAAD-A6495D42E90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93590" y="150343"/>
                <a:ext cx="8587947" cy="54163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CA" sz="2200" dirty="0"/>
                  <a:t>Ex: Find the domain/range of the composite function </a:t>
                </a:r>
                <a14:m>
                  <m:oMath xmlns:m="http://schemas.openxmlformats.org/officeDocument/2006/math">
                    <m:r>
                      <a:rPr lang="en-CA" sz="22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2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sz="22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sz="2200" i="1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sz="22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1D1183D-08B5-4B8A-BAAD-A6495D42E9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93590" y="150343"/>
                <a:ext cx="8587947" cy="541637"/>
              </a:xfrm>
              <a:blipFill>
                <a:blip r:embed="rId4"/>
                <a:stretch>
                  <a:fillRect l="-923" t="-7865" b="-112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7339A71-212A-45DC-81D7-61A63A9699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759" y="676148"/>
          <a:ext cx="4215126" cy="543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70000" imgH="266400" progId="Equation.DSMT4">
                  <p:embed/>
                </p:oleObj>
              </mc:Choice>
              <mc:Fallback>
                <p:oleObj name="Equation" r:id="rId5" imgW="2070000" imgH="266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7339A71-212A-45DC-81D7-61A63A9699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1759" y="676148"/>
                        <a:ext cx="4215126" cy="5430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16607FE-0241-4EF0-8E18-548810B730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5476" y="2492292"/>
          <a:ext cx="411321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19240" imgH="266400" progId="Equation.DSMT4">
                  <p:embed/>
                </p:oleObj>
              </mc:Choice>
              <mc:Fallback>
                <p:oleObj name="Equation" r:id="rId7" imgW="2019240" imgH="266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16607FE-0241-4EF0-8E18-548810B730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5476" y="2492292"/>
                        <a:ext cx="4113213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D0D505A-8333-460B-B70C-065B575623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301" y="4407333"/>
          <a:ext cx="406241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93680" imgH="266400" progId="Equation.DSMT4">
                  <p:embed/>
                </p:oleObj>
              </mc:Choice>
              <mc:Fallback>
                <p:oleObj name="Equation" r:id="rId9" imgW="1993680" imgH="266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D0D505A-8333-460B-B70C-065B575623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42301" y="4407333"/>
                        <a:ext cx="4062413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F041E8D-6672-48AC-B0FD-68380488A1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978704"/>
              </p:ext>
            </p:extLst>
          </p:nvPr>
        </p:nvGraphicFramePr>
        <p:xfrm>
          <a:off x="209550" y="1143000"/>
          <a:ext cx="283051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22360" imgH="304560" progId="Equation.DSMT4">
                  <p:embed/>
                </p:oleObj>
              </mc:Choice>
              <mc:Fallback>
                <p:oleObj name="Equation" r:id="rId11" imgW="1422360" imgH="3045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F041E8D-6672-48AC-B0FD-68380488A1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09550" y="1143000"/>
                        <a:ext cx="2830513" cy="604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085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F64B6-C050-4DC7-A119-FA00A16F9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27674"/>
          </a:xfrm>
        </p:spPr>
        <p:txBody>
          <a:bodyPr>
            <a:normAutofit fontScale="90000"/>
          </a:bodyPr>
          <a:lstStyle/>
          <a:p>
            <a:r>
              <a:rPr lang="en-CA" dirty="0"/>
              <a:t>Reciprocal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D356D-F7F3-48AE-BF3B-F0F8641D396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5878" y="1057459"/>
            <a:ext cx="8179455" cy="1673942"/>
          </a:xfrm>
        </p:spPr>
        <p:txBody>
          <a:bodyPr>
            <a:normAutofit/>
          </a:bodyPr>
          <a:lstStyle/>
          <a:p>
            <a:r>
              <a:rPr lang="en-CA" sz="2200" dirty="0"/>
              <a:t>A reciprocal function has a “1” on top with an equation in the denominator</a:t>
            </a:r>
          </a:p>
          <a:p>
            <a:r>
              <a:rPr lang="en-CA" sz="2200" dirty="0"/>
              <a:t>To find the domain, make the denominator equal to zero and then solve for “x”.  These are your NPV’s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F4C78C3-B23E-46B2-B1A4-3D436EA391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65562" y="167455"/>
          <a:ext cx="1670056" cy="876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49160" imgH="393480" progId="Equation.DSMT4">
                  <p:embed/>
                </p:oleObj>
              </mc:Choice>
              <mc:Fallback>
                <p:oleObj name="Equation" r:id="rId3" imgW="7491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F4C78C3-B23E-46B2-B1A4-3D436EA391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65562" y="167455"/>
                        <a:ext cx="1670056" cy="8760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6145067-6EA7-492F-B12C-F6E720ADCF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375" y="4921165"/>
            <a:ext cx="2477410" cy="1851545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B5B6B6D-EBBE-4A55-B999-4100334240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0890" y="5130645"/>
          <a:ext cx="21177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680" imgH="203040" progId="Equation.DSMT4">
                  <p:embed/>
                </p:oleObj>
              </mc:Choice>
              <mc:Fallback>
                <p:oleObj name="Equation" r:id="rId6" imgW="106668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B5B6B6D-EBBE-4A55-B999-4100334240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00890" y="5130645"/>
                        <a:ext cx="2117725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9CC2E96-9A86-4BBD-A267-BD1E2BDD70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569" y="2519324"/>
          <a:ext cx="1571823" cy="737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393480" progId="Equation.DSMT4">
                  <p:embed/>
                </p:oleObj>
              </mc:Choice>
              <mc:Fallback>
                <p:oleObj name="Equation" r:id="rId8" imgW="83808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9CC2E96-9A86-4BBD-A267-BD1E2BDD70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1569" y="2519324"/>
                        <a:ext cx="1571823" cy="737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8956942-C1CC-4C08-911A-23A6AB7C5E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98669" y="2518380"/>
          <a:ext cx="15001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99920" imgH="203040" progId="Equation.DSMT4">
                  <p:embed/>
                </p:oleObj>
              </mc:Choice>
              <mc:Fallback>
                <p:oleObj name="Equation" r:id="rId10" imgW="79992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8956942-C1CC-4C08-911A-23A6AB7C5E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798669" y="2518380"/>
                        <a:ext cx="1500188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AA2200B-2258-487C-8CDA-A2A90E0798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0408" y="2889434"/>
          <a:ext cx="10953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203040" progId="Equation.DSMT4">
                  <p:embed/>
                </p:oleObj>
              </mc:Choice>
              <mc:Fallback>
                <p:oleObj name="Equation" r:id="rId12" imgW="58392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AA2200B-2258-487C-8CDA-A2A90E0798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340408" y="2889434"/>
                        <a:ext cx="10953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D7FFD9D-1B17-4B6A-8E64-BDE5A2B292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2815" y="3260725"/>
          <a:ext cx="92868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95000" imgH="203040" progId="Equation.DSMT4">
                  <p:embed/>
                </p:oleObj>
              </mc:Choice>
              <mc:Fallback>
                <p:oleObj name="Equation" r:id="rId14" imgW="49500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D7FFD9D-1B17-4B6A-8E64-BDE5A2B292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462815" y="3260725"/>
                        <a:ext cx="928687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CA56772-17ED-4F97-B445-8C967C1B36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2465" y="3656015"/>
          <a:ext cx="8334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44240" imgH="177480" progId="Equation.DSMT4">
                  <p:embed/>
                </p:oleObj>
              </mc:Choice>
              <mc:Fallback>
                <p:oleObj name="Equation" r:id="rId16" imgW="44424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CA56772-17ED-4F97-B445-8C967C1B36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632465" y="3656015"/>
                        <a:ext cx="833438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4B426B5-B0E9-4343-959C-622E9F09A7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9390" y="3414245"/>
          <a:ext cx="12382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60240" imgH="177480" progId="Equation.DSMT4">
                  <p:embed/>
                </p:oleObj>
              </mc:Choice>
              <mc:Fallback>
                <p:oleObj name="Equation" r:id="rId18" imgW="66024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4B426B5-B0E9-4343-959C-622E9F09A7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069390" y="3414245"/>
                        <a:ext cx="1238250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680A35B-F4E4-4DBB-AF40-6E392935281E}"/>
              </a:ext>
            </a:extLst>
          </p:cNvPr>
          <p:cNvSpPr txBox="1">
            <a:spLocks/>
          </p:cNvSpPr>
          <p:nvPr/>
        </p:nvSpPr>
        <p:spPr>
          <a:xfrm>
            <a:off x="147485" y="4029753"/>
            <a:ext cx="8648454" cy="1020097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Graphically, your reciprocal function will have two vertical asymptotes (borders).  You will learn more about graphing reciprocal in a later chapter.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56ACA4-4AE8-41F4-8C5C-C0F1CA32F862}"/>
              </a:ext>
            </a:extLst>
          </p:cNvPr>
          <p:cNvSpPr txBox="1"/>
          <p:nvPr/>
        </p:nvSpPr>
        <p:spPr>
          <a:xfrm>
            <a:off x="5027790" y="2695505"/>
            <a:ext cx="33713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range is a little harder to find.  We will learn about finding the “range” of a reciprocal function in Ch2!!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E88EC375-596B-405D-B5BC-A670CE19F0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5933" y="5477776"/>
          <a:ext cx="3503612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65080" imgH="393480" progId="Equation.DSMT4">
                  <p:embed/>
                </p:oleObj>
              </mc:Choice>
              <mc:Fallback>
                <p:oleObj name="Equation" r:id="rId20" imgW="176508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E88EC375-596B-405D-B5BC-A670CE19F0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015933" y="5477776"/>
                        <a:ext cx="3503612" cy="782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983E1392-F25E-4597-B599-CB062F5C43C6}"/>
              </a:ext>
            </a:extLst>
          </p:cNvPr>
          <p:cNvSpPr txBox="1"/>
          <p:nvPr/>
        </p:nvSpPr>
        <p:spPr>
          <a:xfrm>
            <a:off x="2792490" y="6192837"/>
            <a:ext cx="3920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range will be taught in ch2!!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DDCCBC-14FA-4687-A3E0-6BFA965E15A3}"/>
              </a:ext>
            </a:extLst>
          </p:cNvPr>
          <p:cNvSpPr txBox="1"/>
          <p:nvPr/>
        </p:nvSpPr>
        <p:spPr>
          <a:xfrm>
            <a:off x="2879996" y="6504517"/>
            <a:ext cx="6116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Use the minimum of the denominator to find the range</a:t>
            </a:r>
          </a:p>
        </p:txBody>
      </p:sp>
    </p:spTree>
    <p:extLst>
      <p:ext uri="{BB962C8B-B14F-4D97-AF65-F5344CB8AC3E}">
        <p14:creationId xmlns:p14="http://schemas.microsoft.com/office/powerpoint/2010/main" val="325197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/>
      <p:bldP spid="15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Picture 252">
            <a:extLst>
              <a:ext uri="{FF2B5EF4-FFF2-40B4-BE49-F238E27FC236}">
                <a16:creationId xmlns:a16="http://schemas.microsoft.com/office/drawing/2014/main" id="{250C2A07-F0C0-4786-96F4-C6B99C6445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993" y="4512014"/>
            <a:ext cx="3784974" cy="20786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37946F7-6ABF-4DF1-84D3-E91BE9D01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74580"/>
          </a:xfrm>
        </p:spPr>
        <p:txBody>
          <a:bodyPr>
            <a:normAutofit fontScale="90000"/>
          </a:bodyPr>
          <a:lstStyle/>
          <a:p>
            <a:r>
              <a:rPr lang="en-CA" dirty="0"/>
              <a:t>Rational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49303-6AC2-4842-BA5D-996A2EA77B4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2233" y="933575"/>
            <a:ext cx="8480323" cy="1679841"/>
          </a:xfrm>
        </p:spPr>
        <p:txBody>
          <a:bodyPr>
            <a:normAutofit/>
          </a:bodyPr>
          <a:lstStyle/>
          <a:p>
            <a:r>
              <a:rPr lang="en-CA" sz="2200" dirty="0"/>
              <a:t>A rational function is similar to a reciprocal function except you can have variables at the top</a:t>
            </a:r>
          </a:p>
          <a:p>
            <a:r>
              <a:rPr lang="en-CA" sz="2200" dirty="0"/>
              <a:t>Finding the domain is the same as finding the NPV’s.  The denominator can not be equal to zero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1AECF76-BE28-4FE0-8AC6-7C8296D95E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0848" y="252855"/>
          <a:ext cx="1799092" cy="691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600" imgH="444240" progId="Equation.DSMT4">
                  <p:embed/>
                </p:oleObj>
              </mc:Choice>
              <mc:Fallback>
                <p:oleObj name="Equation" r:id="rId4" imgW="1155600" imgH="444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1AECF76-BE28-4FE0-8AC6-7C8296D95E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40848" y="252855"/>
                        <a:ext cx="1799092" cy="691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DEB11A4-B7D9-4919-A4C3-7594968966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9968" y="160923"/>
          <a:ext cx="18002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507960" progId="Equation.DSMT4">
                  <p:embed/>
                </p:oleObj>
              </mc:Choice>
              <mc:Fallback>
                <p:oleObj name="Equation" r:id="rId6" imgW="1155600" imgH="5079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DEB11A4-B7D9-4919-A4C3-7594968966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39968" y="160923"/>
                        <a:ext cx="1800225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0658E45-9497-45CC-A9E6-AF3442B596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075" y="2465653"/>
          <a:ext cx="1941566" cy="746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600" imgH="444240" progId="Equation.DSMT4">
                  <p:embed/>
                </p:oleObj>
              </mc:Choice>
              <mc:Fallback>
                <p:oleObj name="Equation" r:id="rId8" imgW="115560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0658E45-9497-45CC-A9E6-AF3442B596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4075" y="2465653"/>
                        <a:ext cx="1941566" cy="746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2CAF063-6FB0-453E-A13F-DD76E9258F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8356" y="2531080"/>
          <a:ext cx="18986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30040" imgH="253800" progId="Equation.DSMT4">
                  <p:embed/>
                </p:oleObj>
              </mc:Choice>
              <mc:Fallback>
                <p:oleObj name="Equation" r:id="rId10" imgW="113004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2CAF063-6FB0-453E-A13F-DD76E9258F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68356" y="2531080"/>
                        <a:ext cx="1898650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2327CF9-A9C1-4097-954A-38D259FBFB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5491" y="3003550"/>
          <a:ext cx="982662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177480" progId="Equation.DSMT4">
                  <p:embed/>
                </p:oleObj>
              </mc:Choice>
              <mc:Fallback>
                <p:oleObj name="Equation" r:id="rId12" imgW="5839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2327CF9-A9C1-4097-954A-38D259FBFB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25491" y="3003550"/>
                        <a:ext cx="982662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4B57757-6DD7-4604-B430-FFB22EA505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4572" y="3314494"/>
          <a:ext cx="747712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240" imgH="177480" progId="Equation.DSMT4">
                  <p:embed/>
                </p:oleObj>
              </mc:Choice>
              <mc:Fallback>
                <p:oleObj name="Equation" r:id="rId14" imgW="4442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4B57757-6DD7-4604-B430-FFB22EA505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984572" y="3314494"/>
                        <a:ext cx="747712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39BE752-931D-4ABF-8B50-174AC7138D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6679" y="2985299"/>
          <a:ext cx="9588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71320" imgH="177480" progId="Equation.DSMT4">
                  <p:embed/>
                </p:oleObj>
              </mc:Choice>
              <mc:Fallback>
                <p:oleObj name="Equation" r:id="rId16" imgW="57132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39BE752-931D-4ABF-8B50-174AC7138D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946679" y="2985299"/>
                        <a:ext cx="958850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6D64CDE-3F47-424F-B919-5179EDA434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1198" y="3327268"/>
          <a:ext cx="59531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5320" imgH="177480" progId="Equation.DSMT4">
                  <p:embed/>
                </p:oleObj>
              </mc:Choice>
              <mc:Fallback>
                <p:oleObj name="Equation" r:id="rId18" imgW="35532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6D64CDE-3F47-424F-B919-5179EDA434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321198" y="3327268"/>
                        <a:ext cx="595313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A4D29D3-2710-48A0-8886-88132F3B18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3074" y="2580888"/>
          <a:ext cx="2046288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18960" imgH="203040" progId="Equation.DSMT4">
                  <p:embed/>
                </p:oleObj>
              </mc:Choice>
              <mc:Fallback>
                <p:oleObj name="Equation" r:id="rId20" imgW="121896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A4D29D3-2710-48A0-8886-88132F3B18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503074" y="2580888"/>
                        <a:ext cx="2046288" cy="341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81D0618-1639-4B52-9D59-B6D13E4B5336}"/>
                  </a:ext>
                </a:extLst>
              </p:cNvPr>
              <p:cNvSpPr txBox="1"/>
              <p:nvPr/>
            </p:nvSpPr>
            <p:spPr>
              <a:xfrm>
                <a:off x="5101873" y="2984254"/>
                <a:ext cx="319119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dirty="0">
                    <a:solidFill>
                      <a:srgbClr val="FF0000"/>
                    </a:solidFill>
                  </a:rPr>
                  <a:t>“x” can be all real values except </a:t>
                </a:r>
                <a14:m>
                  <m:oMath xmlns:m="http://schemas.openxmlformats.org/officeDocument/2006/math">
                    <m:r>
                      <a:rPr lang="en-CA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 and   3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81D0618-1639-4B52-9D59-B6D13E4B5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1873" y="2984254"/>
                <a:ext cx="3191196" cy="646331"/>
              </a:xfrm>
              <a:prstGeom prst="rect">
                <a:avLst/>
              </a:prstGeom>
              <a:blipFill>
                <a:blip r:embed="rId23"/>
                <a:stretch>
                  <a:fillRect t="-5660" b="-1415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D3EAE30-3A98-4270-93FC-37416B4B85C5}"/>
              </a:ext>
            </a:extLst>
          </p:cNvPr>
          <p:cNvSpPr txBox="1">
            <a:spLocks/>
          </p:cNvSpPr>
          <p:nvPr/>
        </p:nvSpPr>
        <p:spPr>
          <a:xfrm>
            <a:off x="84558" y="3658093"/>
            <a:ext cx="8480323" cy="81505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Finding the range of a rational function is quite difficult b/c of all the variations that can occur.  </a:t>
            </a:r>
          </a:p>
        </p:txBody>
      </p:sp>
      <p:grpSp>
        <p:nvGrpSpPr>
          <p:cNvPr id="244" name="Group 243">
            <a:extLst>
              <a:ext uri="{FF2B5EF4-FFF2-40B4-BE49-F238E27FC236}">
                <a16:creationId xmlns:a16="http://schemas.microsoft.com/office/drawing/2014/main" id="{15EDAC7B-010E-429C-81D1-07E8C811363F}"/>
              </a:ext>
            </a:extLst>
          </p:cNvPr>
          <p:cNvGrpSpPr/>
          <p:nvPr/>
        </p:nvGrpSpPr>
        <p:grpSpPr>
          <a:xfrm>
            <a:off x="327037" y="4506098"/>
            <a:ext cx="3454133" cy="2111903"/>
            <a:chOff x="7939" y="896940"/>
            <a:chExt cx="4556125" cy="2544763"/>
          </a:xfrm>
        </p:grpSpPr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D8513614-E3B4-4224-8C3C-AAACC1EA4870}"/>
                </a:ext>
              </a:extLst>
            </p:cNvPr>
            <p:cNvGrpSpPr/>
            <p:nvPr/>
          </p:nvGrpSpPr>
          <p:grpSpPr>
            <a:xfrm>
              <a:off x="2532064" y="901702"/>
              <a:ext cx="2032000" cy="1244601"/>
              <a:chOff x="2532064" y="901702"/>
              <a:chExt cx="2032000" cy="1244601"/>
            </a:xfrm>
          </p:grpSpPr>
          <p:sp>
            <p:nvSpPr>
              <p:cNvPr id="250" name="Freeform 104">
                <a:extLst>
                  <a:ext uri="{FF2B5EF4-FFF2-40B4-BE49-F238E27FC236}">
                    <a16:creationId xmlns:a16="http://schemas.microsoft.com/office/drawing/2014/main" id="{845F7813-8A2B-401D-9B7E-6EA9A752D2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0001" y="1298577"/>
                <a:ext cx="2024063" cy="847726"/>
              </a:xfrm>
              <a:custGeom>
                <a:avLst/>
                <a:gdLst>
                  <a:gd name="T0" fmla="*/ 1 w 478"/>
                  <a:gd name="T1" fmla="*/ 22 h 200"/>
                  <a:gd name="T2" fmla="*/ 2 w 478"/>
                  <a:gd name="T3" fmla="*/ 44 h 200"/>
                  <a:gd name="T4" fmla="*/ 3 w 478"/>
                  <a:gd name="T5" fmla="*/ 61 h 200"/>
                  <a:gd name="T6" fmla="*/ 4 w 478"/>
                  <a:gd name="T7" fmla="*/ 75 h 200"/>
                  <a:gd name="T8" fmla="*/ 5 w 478"/>
                  <a:gd name="T9" fmla="*/ 86 h 200"/>
                  <a:gd name="T10" fmla="*/ 6 w 478"/>
                  <a:gd name="T11" fmla="*/ 95 h 200"/>
                  <a:gd name="T12" fmla="*/ 7 w 478"/>
                  <a:gd name="T13" fmla="*/ 105 h 200"/>
                  <a:gd name="T14" fmla="*/ 8 w 478"/>
                  <a:gd name="T15" fmla="*/ 114 h 200"/>
                  <a:gd name="T16" fmla="*/ 10 w 478"/>
                  <a:gd name="T17" fmla="*/ 124 h 200"/>
                  <a:gd name="T18" fmla="*/ 13 w 478"/>
                  <a:gd name="T19" fmla="*/ 133 h 200"/>
                  <a:gd name="T20" fmla="*/ 16 w 478"/>
                  <a:gd name="T21" fmla="*/ 143 h 200"/>
                  <a:gd name="T22" fmla="*/ 20 w 478"/>
                  <a:gd name="T23" fmla="*/ 152 h 200"/>
                  <a:gd name="T24" fmla="*/ 25 w 478"/>
                  <a:gd name="T25" fmla="*/ 159 h 200"/>
                  <a:gd name="T26" fmla="*/ 33 w 478"/>
                  <a:gd name="T27" fmla="*/ 167 h 200"/>
                  <a:gd name="T28" fmla="*/ 40 w 478"/>
                  <a:gd name="T29" fmla="*/ 172 h 200"/>
                  <a:gd name="T30" fmla="*/ 48 w 478"/>
                  <a:gd name="T31" fmla="*/ 176 h 200"/>
                  <a:gd name="T32" fmla="*/ 56 w 478"/>
                  <a:gd name="T33" fmla="*/ 179 h 200"/>
                  <a:gd name="T34" fmla="*/ 66 w 478"/>
                  <a:gd name="T35" fmla="*/ 182 h 200"/>
                  <a:gd name="T36" fmla="*/ 77 w 478"/>
                  <a:gd name="T37" fmla="*/ 185 h 200"/>
                  <a:gd name="T38" fmla="*/ 89 w 478"/>
                  <a:gd name="T39" fmla="*/ 187 h 200"/>
                  <a:gd name="T40" fmla="*/ 100 w 478"/>
                  <a:gd name="T41" fmla="*/ 189 h 200"/>
                  <a:gd name="T42" fmla="*/ 112 w 478"/>
                  <a:gd name="T43" fmla="*/ 190 h 200"/>
                  <a:gd name="T44" fmla="*/ 123 w 478"/>
                  <a:gd name="T45" fmla="*/ 191 h 200"/>
                  <a:gd name="T46" fmla="*/ 134 w 478"/>
                  <a:gd name="T47" fmla="*/ 192 h 200"/>
                  <a:gd name="T48" fmla="*/ 146 w 478"/>
                  <a:gd name="T49" fmla="*/ 193 h 200"/>
                  <a:gd name="T50" fmla="*/ 157 w 478"/>
                  <a:gd name="T51" fmla="*/ 194 h 200"/>
                  <a:gd name="T52" fmla="*/ 169 w 478"/>
                  <a:gd name="T53" fmla="*/ 194 h 200"/>
                  <a:gd name="T54" fmla="*/ 180 w 478"/>
                  <a:gd name="T55" fmla="*/ 195 h 200"/>
                  <a:gd name="T56" fmla="*/ 191 w 478"/>
                  <a:gd name="T57" fmla="*/ 195 h 200"/>
                  <a:gd name="T58" fmla="*/ 203 w 478"/>
                  <a:gd name="T59" fmla="*/ 196 h 200"/>
                  <a:gd name="T60" fmla="*/ 214 w 478"/>
                  <a:gd name="T61" fmla="*/ 196 h 200"/>
                  <a:gd name="T62" fmla="*/ 226 w 478"/>
                  <a:gd name="T63" fmla="*/ 196 h 200"/>
                  <a:gd name="T64" fmla="*/ 237 w 478"/>
                  <a:gd name="T65" fmla="*/ 197 h 200"/>
                  <a:gd name="T66" fmla="*/ 248 w 478"/>
                  <a:gd name="T67" fmla="*/ 197 h 200"/>
                  <a:gd name="T68" fmla="*/ 260 w 478"/>
                  <a:gd name="T69" fmla="*/ 197 h 200"/>
                  <a:gd name="T70" fmla="*/ 271 w 478"/>
                  <a:gd name="T71" fmla="*/ 198 h 200"/>
                  <a:gd name="T72" fmla="*/ 282 w 478"/>
                  <a:gd name="T73" fmla="*/ 198 h 200"/>
                  <a:gd name="T74" fmla="*/ 294 w 478"/>
                  <a:gd name="T75" fmla="*/ 198 h 200"/>
                  <a:gd name="T76" fmla="*/ 305 w 478"/>
                  <a:gd name="T77" fmla="*/ 198 h 200"/>
                  <a:gd name="T78" fmla="*/ 317 w 478"/>
                  <a:gd name="T79" fmla="*/ 198 h 200"/>
                  <a:gd name="T80" fmla="*/ 328 w 478"/>
                  <a:gd name="T81" fmla="*/ 199 h 200"/>
                  <a:gd name="T82" fmla="*/ 339 w 478"/>
                  <a:gd name="T83" fmla="*/ 199 h 200"/>
                  <a:gd name="T84" fmla="*/ 351 w 478"/>
                  <a:gd name="T85" fmla="*/ 199 h 200"/>
                  <a:gd name="T86" fmla="*/ 362 w 478"/>
                  <a:gd name="T87" fmla="*/ 199 h 200"/>
                  <a:gd name="T88" fmla="*/ 374 w 478"/>
                  <a:gd name="T89" fmla="*/ 199 h 200"/>
                  <a:gd name="T90" fmla="*/ 385 w 478"/>
                  <a:gd name="T91" fmla="*/ 199 h 200"/>
                  <a:gd name="T92" fmla="*/ 396 w 478"/>
                  <a:gd name="T93" fmla="*/ 199 h 200"/>
                  <a:gd name="T94" fmla="*/ 408 w 478"/>
                  <a:gd name="T95" fmla="*/ 200 h 200"/>
                  <a:gd name="T96" fmla="*/ 419 w 478"/>
                  <a:gd name="T97" fmla="*/ 200 h 200"/>
                  <a:gd name="T98" fmla="*/ 431 w 478"/>
                  <a:gd name="T99" fmla="*/ 200 h 200"/>
                  <a:gd name="T100" fmla="*/ 442 w 478"/>
                  <a:gd name="T101" fmla="*/ 200 h 200"/>
                  <a:gd name="T102" fmla="*/ 453 w 478"/>
                  <a:gd name="T103" fmla="*/ 200 h 200"/>
                  <a:gd name="T104" fmla="*/ 465 w 478"/>
                  <a:gd name="T105" fmla="*/ 200 h 200"/>
                  <a:gd name="T106" fmla="*/ 476 w 478"/>
                  <a:gd name="T107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78" h="200">
                    <a:moveTo>
                      <a:pt x="0" y="0"/>
                    </a:moveTo>
                    <a:lnTo>
                      <a:pt x="0" y="8"/>
                    </a:lnTo>
                    <a:lnTo>
                      <a:pt x="0" y="15"/>
                    </a:lnTo>
                    <a:lnTo>
                      <a:pt x="1" y="22"/>
                    </a:lnTo>
                    <a:lnTo>
                      <a:pt x="1" y="28"/>
                    </a:lnTo>
                    <a:lnTo>
                      <a:pt x="1" y="33"/>
                    </a:lnTo>
                    <a:lnTo>
                      <a:pt x="1" y="39"/>
                    </a:lnTo>
                    <a:lnTo>
                      <a:pt x="2" y="44"/>
                    </a:lnTo>
                    <a:lnTo>
                      <a:pt x="2" y="49"/>
                    </a:lnTo>
                    <a:lnTo>
                      <a:pt x="2" y="53"/>
                    </a:lnTo>
                    <a:lnTo>
                      <a:pt x="2" y="57"/>
                    </a:lnTo>
                    <a:lnTo>
                      <a:pt x="3" y="61"/>
                    </a:lnTo>
                    <a:lnTo>
                      <a:pt x="3" y="65"/>
                    </a:lnTo>
                    <a:lnTo>
                      <a:pt x="3" y="68"/>
                    </a:lnTo>
                    <a:lnTo>
                      <a:pt x="3" y="72"/>
                    </a:lnTo>
                    <a:lnTo>
                      <a:pt x="4" y="75"/>
                    </a:lnTo>
                    <a:lnTo>
                      <a:pt x="4" y="78"/>
                    </a:lnTo>
                    <a:lnTo>
                      <a:pt x="4" y="81"/>
                    </a:lnTo>
                    <a:lnTo>
                      <a:pt x="4" y="83"/>
                    </a:lnTo>
                    <a:lnTo>
                      <a:pt x="5" y="86"/>
                    </a:lnTo>
                    <a:lnTo>
                      <a:pt x="5" y="88"/>
                    </a:lnTo>
                    <a:lnTo>
                      <a:pt x="5" y="91"/>
                    </a:lnTo>
                    <a:lnTo>
                      <a:pt x="5" y="93"/>
                    </a:lnTo>
                    <a:lnTo>
                      <a:pt x="6" y="95"/>
                    </a:lnTo>
                    <a:lnTo>
                      <a:pt x="6" y="97"/>
                    </a:lnTo>
                    <a:lnTo>
                      <a:pt x="6" y="99"/>
                    </a:lnTo>
                    <a:lnTo>
                      <a:pt x="7" y="102"/>
                    </a:lnTo>
                    <a:lnTo>
                      <a:pt x="7" y="105"/>
                    </a:lnTo>
                    <a:lnTo>
                      <a:pt x="7" y="108"/>
                    </a:lnTo>
                    <a:lnTo>
                      <a:pt x="8" y="110"/>
                    </a:lnTo>
                    <a:lnTo>
                      <a:pt x="8" y="112"/>
                    </a:lnTo>
                    <a:lnTo>
                      <a:pt x="8" y="114"/>
                    </a:lnTo>
                    <a:lnTo>
                      <a:pt x="9" y="117"/>
                    </a:lnTo>
                    <a:lnTo>
                      <a:pt x="9" y="118"/>
                    </a:lnTo>
                    <a:lnTo>
                      <a:pt x="10" y="121"/>
                    </a:lnTo>
                    <a:lnTo>
                      <a:pt x="10" y="124"/>
                    </a:lnTo>
                    <a:lnTo>
                      <a:pt x="11" y="126"/>
                    </a:lnTo>
                    <a:lnTo>
                      <a:pt x="11" y="129"/>
                    </a:lnTo>
                    <a:lnTo>
                      <a:pt x="12" y="131"/>
                    </a:lnTo>
                    <a:lnTo>
                      <a:pt x="13" y="133"/>
                    </a:lnTo>
                    <a:lnTo>
                      <a:pt x="13" y="136"/>
                    </a:lnTo>
                    <a:lnTo>
                      <a:pt x="14" y="138"/>
                    </a:lnTo>
                    <a:lnTo>
                      <a:pt x="15" y="141"/>
                    </a:lnTo>
                    <a:lnTo>
                      <a:pt x="16" y="143"/>
                    </a:lnTo>
                    <a:lnTo>
                      <a:pt x="17" y="145"/>
                    </a:lnTo>
                    <a:lnTo>
                      <a:pt x="18" y="147"/>
                    </a:lnTo>
                    <a:lnTo>
                      <a:pt x="19" y="149"/>
                    </a:lnTo>
                    <a:lnTo>
                      <a:pt x="20" y="152"/>
                    </a:lnTo>
                    <a:lnTo>
                      <a:pt x="21" y="154"/>
                    </a:lnTo>
                    <a:lnTo>
                      <a:pt x="23" y="156"/>
                    </a:lnTo>
                    <a:lnTo>
                      <a:pt x="24" y="158"/>
                    </a:lnTo>
                    <a:lnTo>
                      <a:pt x="25" y="159"/>
                    </a:lnTo>
                    <a:lnTo>
                      <a:pt x="27" y="162"/>
                    </a:lnTo>
                    <a:lnTo>
                      <a:pt x="29" y="164"/>
                    </a:lnTo>
                    <a:lnTo>
                      <a:pt x="31" y="165"/>
                    </a:lnTo>
                    <a:lnTo>
                      <a:pt x="33" y="167"/>
                    </a:lnTo>
                    <a:lnTo>
                      <a:pt x="35" y="169"/>
                    </a:lnTo>
                    <a:lnTo>
                      <a:pt x="37" y="170"/>
                    </a:lnTo>
                    <a:lnTo>
                      <a:pt x="39" y="171"/>
                    </a:lnTo>
                    <a:lnTo>
                      <a:pt x="40" y="172"/>
                    </a:lnTo>
                    <a:lnTo>
                      <a:pt x="42" y="174"/>
                    </a:lnTo>
                    <a:lnTo>
                      <a:pt x="44" y="175"/>
                    </a:lnTo>
                    <a:lnTo>
                      <a:pt x="46" y="175"/>
                    </a:lnTo>
                    <a:lnTo>
                      <a:pt x="48" y="176"/>
                    </a:lnTo>
                    <a:lnTo>
                      <a:pt x="50" y="177"/>
                    </a:lnTo>
                    <a:lnTo>
                      <a:pt x="52" y="178"/>
                    </a:lnTo>
                    <a:lnTo>
                      <a:pt x="54" y="179"/>
                    </a:lnTo>
                    <a:lnTo>
                      <a:pt x="56" y="179"/>
                    </a:lnTo>
                    <a:lnTo>
                      <a:pt x="57" y="180"/>
                    </a:lnTo>
                    <a:lnTo>
                      <a:pt x="60" y="181"/>
                    </a:lnTo>
                    <a:lnTo>
                      <a:pt x="63" y="182"/>
                    </a:lnTo>
                    <a:lnTo>
                      <a:pt x="66" y="182"/>
                    </a:lnTo>
                    <a:lnTo>
                      <a:pt x="69" y="183"/>
                    </a:lnTo>
                    <a:lnTo>
                      <a:pt x="72" y="184"/>
                    </a:lnTo>
                    <a:lnTo>
                      <a:pt x="75" y="184"/>
                    </a:lnTo>
                    <a:lnTo>
                      <a:pt x="77" y="185"/>
                    </a:lnTo>
                    <a:lnTo>
                      <a:pt x="80" y="186"/>
                    </a:lnTo>
                    <a:lnTo>
                      <a:pt x="83" y="186"/>
                    </a:lnTo>
                    <a:lnTo>
                      <a:pt x="86" y="187"/>
                    </a:lnTo>
                    <a:lnTo>
                      <a:pt x="89" y="187"/>
                    </a:lnTo>
                    <a:lnTo>
                      <a:pt x="92" y="187"/>
                    </a:lnTo>
                    <a:lnTo>
                      <a:pt x="95" y="188"/>
                    </a:lnTo>
                    <a:lnTo>
                      <a:pt x="97" y="188"/>
                    </a:lnTo>
                    <a:lnTo>
                      <a:pt x="100" y="189"/>
                    </a:lnTo>
                    <a:lnTo>
                      <a:pt x="103" y="189"/>
                    </a:lnTo>
                    <a:lnTo>
                      <a:pt x="106" y="189"/>
                    </a:lnTo>
                    <a:lnTo>
                      <a:pt x="109" y="190"/>
                    </a:lnTo>
                    <a:lnTo>
                      <a:pt x="112" y="190"/>
                    </a:lnTo>
                    <a:lnTo>
                      <a:pt x="114" y="190"/>
                    </a:lnTo>
                    <a:lnTo>
                      <a:pt x="117" y="191"/>
                    </a:lnTo>
                    <a:lnTo>
                      <a:pt x="120" y="191"/>
                    </a:lnTo>
                    <a:lnTo>
                      <a:pt x="123" y="191"/>
                    </a:lnTo>
                    <a:lnTo>
                      <a:pt x="126" y="191"/>
                    </a:lnTo>
                    <a:lnTo>
                      <a:pt x="129" y="192"/>
                    </a:lnTo>
                    <a:lnTo>
                      <a:pt x="132" y="192"/>
                    </a:lnTo>
                    <a:lnTo>
                      <a:pt x="134" y="192"/>
                    </a:lnTo>
                    <a:lnTo>
                      <a:pt x="137" y="192"/>
                    </a:lnTo>
                    <a:lnTo>
                      <a:pt x="140" y="192"/>
                    </a:lnTo>
                    <a:lnTo>
                      <a:pt x="143" y="193"/>
                    </a:lnTo>
                    <a:lnTo>
                      <a:pt x="146" y="193"/>
                    </a:lnTo>
                    <a:lnTo>
                      <a:pt x="149" y="193"/>
                    </a:lnTo>
                    <a:lnTo>
                      <a:pt x="151" y="193"/>
                    </a:lnTo>
                    <a:lnTo>
                      <a:pt x="154" y="193"/>
                    </a:lnTo>
                    <a:lnTo>
                      <a:pt x="157" y="194"/>
                    </a:lnTo>
                    <a:lnTo>
                      <a:pt x="160" y="194"/>
                    </a:lnTo>
                    <a:lnTo>
                      <a:pt x="163" y="194"/>
                    </a:lnTo>
                    <a:lnTo>
                      <a:pt x="166" y="194"/>
                    </a:lnTo>
                    <a:lnTo>
                      <a:pt x="169" y="194"/>
                    </a:lnTo>
                    <a:lnTo>
                      <a:pt x="171" y="194"/>
                    </a:lnTo>
                    <a:lnTo>
                      <a:pt x="174" y="194"/>
                    </a:lnTo>
                    <a:lnTo>
                      <a:pt x="177" y="195"/>
                    </a:lnTo>
                    <a:lnTo>
                      <a:pt x="180" y="195"/>
                    </a:lnTo>
                    <a:lnTo>
                      <a:pt x="183" y="195"/>
                    </a:lnTo>
                    <a:lnTo>
                      <a:pt x="186" y="195"/>
                    </a:lnTo>
                    <a:lnTo>
                      <a:pt x="188" y="195"/>
                    </a:lnTo>
                    <a:lnTo>
                      <a:pt x="191" y="195"/>
                    </a:lnTo>
                    <a:lnTo>
                      <a:pt x="194" y="195"/>
                    </a:lnTo>
                    <a:lnTo>
                      <a:pt x="197" y="195"/>
                    </a:lnTo>
                    <a:lnTo>
                      <a:pt x="200" y="195"/>
                    </a:lnTo>
                    <a:lnTo>
                      <a:pt x="203" y="196"/>
                    </a:lnTo>
                    <a:lnTo>
                      <a:pt x="206" y="196"/>
                    </a:lnTo>
                    <a:lnTo>
                      <a:pt x="208" y="196"/>
                    </a:lnTo>
                    <a:lnTo>
                      <a:pt x="211" y="196"/>
                    </a:lnTo>
                    <a:lnTo>
                      <a:pt x="214" y="196"/>
                    </a:lnTo>
                    <a:lnTo>
                      <a:pt x="217" y="196"/>
                    </a:lnTo>
                    <a:lnTo>
                      <a:pt x="220" y="196"/>
                    </a:lnTo>
                    <a:lnTo>
                      <a:pt x="223" y="196"/>
                    </a:lnTo>
                    <a:lnTo>
                      <a:pt x="226" y="196"/>
                    </a:lnTo>
                    <a:lnTo>
                      <a:pt x="228" y="196"/>
                    </a:lnTo>
                    <a:lnTo>
                      <a:pt x="231" y="197"/>
                    </a:lnTo>
                    <a:lnTo>
                      <a:pt x="234" y="197"/>
                    </a:lnTo>
                    <a:lnTo>
                      <a:pt x="237" y="197"/>
                    </a:lnTo>
                    <a:lnTo>
                      <a:pt x="240" y="197"/>
                    </a:lnTo>
                    <a:lnTo>
                      <a:pt x="243" y="197"/>
                    </a:lnTo>
                    <a:lnTo>
                      <a:pt x="245" y="197"/>
                    </a:lnTo>
                    <a:lnTo>
                      <a:pt x="248" y="197"/>
                    </a:lnTo>
                    <a:lnTo>
                      <a:pt x="251" y="197"/>
                    </a:lnTo>
                    <a:lnTo>
                      <a:pt x="254" y="197"/>
                    </a:lnTo>
                    <a:lnTo>
                      <a:pt x="257" y="197"/>
                    </a:lnTo>
                    <a:lnTo>
                      <a:pt x="260" y="197"/>
                    </a:lnTo>
                    <a:lnTo>
                      <a:pt x="263" y="197"/>
                    </a:lnTo>
                    <a:lnTo>
                      <a:pt x="265" y="197"/>
                    </a:lnTo>
                    <a:lnTo>
                      <a:pt x="268" y="197"/>
                    </a:lnTo>
                    <a:lnTo>
                      <a:pt x="271" y="198"/>
                    </a:lnTo>
                    <a:lnTo>
                      <a:pt x="274" y="198"/>
                    </a:lnTo>
                    <a:lnTo>
                      <a:pt x="277" y="198"/>
                    </a:lnTo>
                    <a:lnTo>
                      <a:pt x="280" y="198"/>
                    </a:lnTo>
                    <a:lnTo>
                      <a:pt x="282" y="198"/>
                    </a:lnTo>
                    <a:lnTo>
                      <a:pt x="285" y="198"/>
                    </a:lnTo>
                    <a:lnTo>
                      <a:pt x="288" y="198"/>
                    </a:lnTo>
                    <a:lnTo>
                      <a:pt x="291" y="198"/>
                    </a:lnTo>
                    <a:lnTo>
                      <a:pt x="294" y="198"/>
                    </a:lnTo>
                    <a:lnTo>
                      <a:pt x="297" y="198"/>
                    </a:lnTo>
                    <a:lnTo>
                      <a:pt x="300" y="198"/>
                    </a:lnTo>
                    <a:lnTo>
                      <a:pt x="302" y="198"/>
                    </a:lnTo>
                    <a:lnTo>
                      <a:pt x="305" y="198"/>
                    </a:lnTo>
                    <a:lnTo>
                      <a:pt x="308" y="198"/>
                    </a:lnTo>
                    <a:lnTo>
                      <a:pt x="311" y="198"/>
                    </a:lnTo>
                    <a:lnTo>
                      <a:pt x="314" y="198"/>
                    </a:lnTo>
                    <a:lnTo>
                      <a:pt x="317" y="198"/>
                    </a:lnTo>
                    <a:lnTo>
                      <a:pt x="319" y="198"/>
                    </a:lnTo>
                    <a:lnTo>
                      <a:pt x="322" y="198"/>
                    </a:lnTo>
                    <a:lnTo>
                      <a:pt x="325" y="198"/>
                    </a:lnTo>
                    <a:lnTo>
                      <a:pt x="328" y="199"/>
                    </a:lnTo>
                    <a:lnTo>
                      <a:pt x="331" y="199"/>
                    </a:lnTo>
                    <a:lnTo>
                      <a:pt x="334" y="199"/>
                    </a:lnTo>
                    <a:lnTo>
                      <a:pt x="337" y="199"/>
                    </a:lnTo>
                    <a:lnTo>
                      <a:pt x="339" y="199"/>
                    </a:lnTo>
                    <a:lnTo>
                      <a:pt x="342" y="199"/>
                    </a:lnTo>
                    <a:lnTo>
                      <a:pt x="345" y="199"/>
                    </a:lnTo>
                    <a:lnTo>
                      <a:pt x="348" y="199"/>
                    </a:lnTo>
                    <a:lnTo>
                      <a:pt x="351" y="199"/>
                    </a:lnTo>
                    <a:lnTo>
                      <a:pt x="354" y="199"/>
                    </a:lnTo>
                    <a:lnTo>
                      <a:pt x="356" y="199"/>
                    </a:lnTo>
                    <a:lnTo>
                      <a:pt x="359" y="199"/>
                    </a:lnTo>
                    <a:lnTo>
                      <a:pt x="362" y="199"/>
                    </a:lnTo>
                    <a:lnTo>
                      <a:pt x="365" y="199"/>
                    </a:lnTo>
                    <a:lnTo>
                      <a:pt x="368" y="199"/>
                    </a:lnTo>
                    <a:lnTo>
                      <a:pt x="371" y="199"/>
                    </a:lnTo>
                    <a:lnTo>
                      <a:pt x="374" y="199"/>
                    </a:lnTo>
                    <a:lnTo>
                      <a:pt x="376" y="199"/>
                    </a:lnTo>
                    <a:lnTo>
                      <a:pt x="379" y="199"/>
                    </a:lnTo>
                    <a:lnTo>
                      <a:pt x="382" y="199"/>
                    </a:lnTo>
                    <a:lnTo>
                      <a:pt x="385" y="199"/>
                    </a:lnTo>
                    <a:lnTo>
                      <a:pt x="388" y="199"/>
                    </a:lnTo>
                    <a:lnTo>
                      <a:pt x="391" y="199"/>
                    </a:lnTo>
                    <a:lnTo>
                      <a:pt x="394" y="199"/>
                    </a:lnTo>
                    <a:lnTo>
                      <a:pt x="396" y="199"/>
                    </a:lnTo>
                    <a:lnTo>
                      <a:pt x="399" y="199"/>
                    </a:lnTo>
                    <a:lnTo>
                      <a:pt x="402" y="199"/>
                    </a:lnTo>
                    <a:lnTo>
                      <a:pt x="405" y="199"/>
                    </a:lnTo>
                    <a:lnTo>
                      <a:pt x="408" y="200"/>
                    </a:lnTo>
                    <a:lnTo>
                      <a:pt x="411" y="200"/>
                    </a:lnTo>
                    <a:lnTo>
                      <a:pt x="413" y="200"/>
                    </a:lnTo>
                    <a:lnTo>
                      <a:pt x="416" y="200"/>
                    </a:lnTo>
                    <a:lnTo>
                      <a:pt x="419" y="200"/>
                    </a:lnTo>
                    <a:lnTo>
                      <a:pt x="422" y="200"/>
                    </a:lnTo>
                    <a:lnTo>
                      <a:pt x="425" y="200"/>
                    </a:lnTo>
                    <a:lnTo>
                      <a:pt x="428" y="200"/>
                    </a:lnTo>
                    <a:lnTo>
                      <a:pt x="431" y="200"/>
                    </a:lnTo>
                    <a:lnTo>
                      <a:pt x="433" y="200"/>
                    </a:lnTo>
                    <a:lnTo>
                      <a:pt x="436" y="200"/>
                    </a:lnTo>
                    <a:lnTo>
                      <a:pt x="439" y="200"/>
                    </a:lnTo>
                    <a:lnTo>
                      <a:pt x="442" y="200"/>
                    </a:lnTo>
                    <a:lnTo>
                      <a:pt x="445" y="200"/>
                    </a:lnTo>
                    <a:lnTo>
                      <a:pt x="448" y="200"/>
                    </a:lnTo>
                    <a:lnTo>
                      <a:pt x="450" y="200"/>
                    </a:lnTo>
                    <a:lnTo>
                      <a:pt x="453" y="200"/>
                    </a:lnTo>
                    <a:lnTo>
                      <a:pt x="456" y="200"/>
                    </a:lnTo>
                    <a:lnTo>
                      <a:pt x="459" y="200"/>
                    </a:lnTo>
                    <a:lnTo>
                      <a:pt x="462" y="200"/>
                    </a:lnTo>
                    <a:lnTo>
                      <a:pt x="465" y="200"/>
                    </a:lnTo>
                    <a:lnTo>
                      <a:pt x="468" y="200"/>
                    </a:lnTo>
                    <a:lnTo>
                      <a:pt x="470" y="200"/>
                    </a:lnTo>
                    <a:lnTo>
                      <a:pt x="473" y="200"/>
                    </a:lnTo>
                    <a:lnTo>
                      <a:pt x="476" y="200"/>
                    </a:lnTo>
                    <a:lnTo>
                      <a:pt x="477" y="200"/>
                    </a:lnTo>
                    <a:lnTo>
                      <a:pt x="478" y="20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  <p:sp>
            <p:nvSpPr>
              <p:cNvPr id="251" name="Freeform 103">
                <a:extLst>
                  <a:ext uri="{FF2B5EF4-FFF2-40B4-BE49-F238E27FC236}">
                    <a16:creationId xmlns:a16="http://schemas.microsoft.com/office/drawing/2014/main" id="{BB2749CD-D125-4E7A-8A52-C23ED51F2B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2064" y="901702"/>
                <a:ext cx="7938" cy="396875"/>
              </a:xfrm>
              <a:custGeom>
                <a:avLst/>
                <a:gdLst>
                  <a:gd name="T0" fmla="*/ 2 w 2"/>
                  <a:gd name="T1" fmla="*/ 94 h 94"/>
                  <a:gd name="T2" fmla="*/ 2 w 2"/>
                  <a:gd name="T3" fmla="*/ 86 h 94"/>
                  <a:gd name="T4" fmla="*/ 1 w 2"/>
                  <a:gd name="T5" fmla="*/ 77 h 94"/>
                  <a:gd name="T6" fmla="*/ 1 w 2"/>
                  <a:gd name="T7" fmla="*/ 67 h 94"/>
                  <a:gd name="T8" fmla="*/ 1 w 2"/>
                  <a:gd name="T9" fmla="*/ 56 h 94"/>
                  <a:gd name="T10" fmla="*/ 1 w 2"/>
                  <a:gd name="T11" fmla="*/ 44 h 94"/>
                  <a:gd name="T12" fmla="*/ 0 w 2"/>
                  <a:gd name="T13" fmla="*/ 31 h 94"/>
                  <a:gd name="T14" fmla="*/ 0 w 2"/>
                  <a:gd name="T15" fmla="*/ 24 h 94"/>
                  <a:gd name="T16" fmla="*/ 0 w 2"/>
                  <a:gd name="T17" fmla="*/ 16 h 94"/>
                  <a:gd name="T18" fmla="*/ 0 w 2"/>
                  <a:gd name="T19" fmla="*/ 8 h 94"/>
                  <a:gd name="T20" fmla="*/ 0 w 2"/>
                  <a:gd name="T21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" h="94">
                    <a:moveTo>
                      <a:pt x="2" y="94"/>
                    </a:moveTo>
                    <a:lnTo>
                      <a:pt x="2" y="86"/>
                    </a:lnTo>
                    <a:lnTo>
                      <a:pt x="1" y="77"/>
                    </a:lnTo>
                    <a:lnTo>
                      <a:pt x="1" y="67"/>
                    </a:lnTo>
                    <a:lnTo>
                      <a:pt x="1" y="56"/>
                    </a:lnTo>
                    <a:lnTo>
                      <a:pt x="1" y="44"/>
                    </a:lnTo>
                    <a:lnTo>
                      <a:pt x="0" y="31"/>
                    </a:lnTo>
                    <a:lnTo>
                      <a:pt x="0" y="24"/>
                    </a:lnTo>
                    <a:lnTo>
                      <a:pt x="0" y="16"/>
                    </a:lnTo>
                    <a:lnTo>
                      <a:pt x="0" y="8"/>
                    </a:ln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</p:grpSp>
        <p:grpSp>
          <p:nvGrpSpPr>
            <p:cNvPr id="246" name="Group 245">
              <a:extLst>
                <a:ext uri="{FF2B5EF4-FFF2-40B4-BE49-F238E27FC236}">
                  <a16:creationId xmlns:a16="http://schemas.microsoft.com/office/drawing/2014/main" id="{91881CF2-1266-4A27-A7C8-7535B832923D}"/>
                </a:ext>
              </a:extLst>
            </p:cNvPr>
            <p:cNvGrpSpPr/>
            <p:nvPr/>
          </p:nvGrpSpPr>
          <p:grpSpPr>
            <a:xfrm>
              <a:off x="2146301" y="896940"/>
              <a:ext cx="350838" cy="2536827"/>
              <a:chOff x="2146301" y="896940"/>
              <a:chExt cx="350838" cy="2536827"/>
            </a:xfrm>
          </p:grpSpPr>
          <p:sp>
            <p:nvSpPr>
              <p:cNvPr id="248" name="Freeform 102">
                <a:extLst>
                  <a:ext uri="{FF2B5EF4-FFF2-40B4-BE49-F238E27FC236}">
                    <a16:creationId xmlns:a16="http://schemas.microsoft.com/office/drawing/2014/main" id="{B68B2F68-B1CB-4572-BC95-E95847E038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6301" y="1176340"/>
                <a:ext cx="350838" cy="2257427"/>
              </a:xfrm>
              <a:custGeom>
                <a:avLst/>
                <a:gdLst>
                  <a:gd name="T0" fmla="*/ 1 w 83"/>
                  <a:gd name="T1" fmla="*/ 10 h 533"/>
                  <a:gd name="T2" fmla="*/ 1 w 83"/>
                  <a:gd name="T3" fmla="*/ 26 h 533"/>
                  <a:gd name="T4" fmla="*/ 1 w 83"/>
                  <a:gd name="T5" fmla="*/ 40 h 533"/>
                  <a:gd name="T6" fmla="*/ 1 w 83"/>
                  <a:gd name="T7" fmla="*/ 53 h 533"/>
                  <a:gd name="T8" fmla="*/ 2 w 83"/>
                  <a:gd name="T9" fmla="*/ 64 h 533"/>
                  <a:gd name="T10" fmla="*/ 2 w 83"/>
                  <a:gd name="T11" fmla="*/ 74 h 533"/>
                  <a:gd name="T12" fmla="*/ 2 w 83"/>
                  <a:gd name="T13" fmla="*/ 83 h 533"/>
                  <a:gd name="T14" fmla="*/ 2 w 83"/>
                  <a:gd name="T15" fmla="*/ 91 h 533"/>
                  <a:gd name="T16" fmla="*/ 3 w 83"/>
                  <a:gd name="T17" fmla="*/ 98 h 533"/>
                  <a:gd name="T18" fmla="*/ 3 w 83"/>
                  <a:gd name="T19" fmla="*/ 105 h 533"/>
                  <a:gd name="T20" fmla="*/ 3 w 83"/>
                  <a:gd name="T21" fmla="*/ 111 h 533"/>
                  <a:gd name="T22" fmla="*/ 3 w 83"/>
                  <a:gd name="T23" fmla="*/ 117 h 533"/>
                  <a:gd name="T24" fmla="*/ 4 w 83"/>
                  <a:gd name="T25" fmla="*/ 122 h 533"/>
                  <a:gd name="T26" fmla="*/ 4 w 83"/>
                  <a:gd name="T27" fmla="*/ 127 h 533"/>
                  <a:gd name="T28" fmla="*/ 4 w 83"/>
                  <a:gd name="T29" fmla="*/ 131 h 533"/>
                  <a:gd name="T30" fmla="*/ 4 w 83"/>
                  <a:gd name="T31" fmla="*/ 135 h 533"/>
                  <a:gd name="T32" fmla="*/ 5 w 83"/>
                  <a:gd name="T33" fmla="*/ 141 h 533"/>
                  <a:gd name="T34" fmla="*/ 5 w 83"/>
                  <a:gd name="T35" fmla="*/ 146 h 533"/>
                  <a:gd name="T36" fmla="*/ 5 w 83"/>
                  <a:gd name="T37" fmla="*/ 151 h 533"/>
                  <a:gd name="T38" fmla="*/ 6 w 83"/>
                  <a:gd name="T39" fmla="*/ 155 h 533"/>
                  <a:gd name="T40" fmla="*/ 6 w 83"/>
                  <a:gd name="T41" fmla="*/ 160 h 533"/>
                  <a:gd name="T42" fmla="*/ 7 w 83"/>
                  <a:gd name="T43" fmla="*/ 165 h 533"/>
                  <a:gd name="T44" fmla="*/ 7 w 83"/>
                  <a:gd name="T45" fmla="*/ 170 h 533"/>
                  <a:gd name="T46" fmla="*/ 8 w 83"/>
                  <a:gd name="T47" fmla="*/ 174 h 533"/>
                  <a:gd name="T48" fmla="*/ 9 w 83"/>
                  <a:gd name="T49" fmla="*/ 180 h 533"/>
                  <a:gd name="T50" fmla="*/ 10 w 83"/>
                  <a:gd name="T51" fmla="*/ 184 h 533"/>
                  <a:gd name="T52" fmla="*/ 10 w 83"/>
                  <a:gd name="T53" fmla="*/ 189 h 533"/>
                  <a:gd name="T54" fmla="*/ 12 w 83"/>
                  <a:gd name="T55" fmla="*/ 194 h 533"/>
                  <a:gd name="T56" fmla="*/ 13 w 83"/>
                  <a:gd name="T57" fmla="*/ 199 h 533"/>
                  <a:gd name="T58" fmla="*/ 14 w 83"/>
                  <a:gd name="T59" fmla="*/ 203 h 533"/>
                  <a:gd name="T60" fmla="*/ 16 w 83"/>
                  <a:gd name="T61" fmla="*/ 208 h 533"/>
                  <a:gd name="T62" fmla="*/ 18 w 83"/>
                  <a:gd name="T63" fmla="*/ 212 h 533"/>
                  <a:gd name="T64" fmla="*/ 20 w 83"/>
                  <a:gd name="T65" fmla="*/ 216 h 533"/>
                  <a:gd name="T66" fmla="*/ 23 w 83"/>
                  <a:gd name="T67" fmla="*/ 221 h 533"/>
                  <a:gd name="T68" fmla="*/ 26 w 83"/>
                  <a:gd name="T69" fmla="*/ 225 h 533"/>
                  <a:gd name="T70" fmla="*/ 28 w 83"/>
                  <a:gd name="T71" fmla="*/ 228 h 533"/>
                  <a:gd name="T72" fmla="*/ 31 w 83"/>
                  <a:gd name="T73" fmla="*/ 231 h 533"/>
                  <a:gd name="T74" fmla="*/ 34 w 83"/>
                  <a:gd name="T75" fmla="*/ 234 h 533"/>
                  <a:gd name="T76" fmla="*/ 37 w 83"/>
                  <a:gd name="T77" fmla="*/ 237 h 533"/>
                  <a:gd name="T78" fmla="*/ 41 w 83"/>
                  <a:gd name="T79" fmla="*/ 241 h 533"/>
                  <a:gd name="T80" fmla="*/ 46 w 83"/>
                  <a:gd name="T81" fmla="*/ 246 h 533"/>
                  <a:gd name="T82" fmla="*/ 50 w 83"/>
                  <a:gd name="T83" fmla="*/ 250 h 533"/>
                  <a:gd name="T84" fmla="*/ 54 w 83"/>
                  <a:gd name="T85" fmla="*/ 256 h 533"/>
                  <a:gd name="T86" fmla="*/ 58 w 83"/>
                  <a:gd name="T87" fmla="*/ 262 h 533"/>
                  <a:gd name="T88" fmla="*/ 63 w 83"/>
                  <a:gd name="T89" fmla="*/ 270 h 533"/>
                  <a:gd name="T90" fmla="*/ 67 w 83"/>
                  <a:gd name="T91" fmla="*/ 282 h 533"/>
                  <a:gd name="T92" fmla="*/ 71 w 83"/>
                  <a:gd name="T93" fmla="*/ 299 h 533"/>
                  <a:gd name="T94" fmla="*/ 74 w 83"/>
                  <a:gd name="T95" fmla="*/ 319 h 533"/>
                  <a:gd name="T96" fmla="*/ 77 w 83"/>
                  <a:gd name="T97" fmla="*/ 340 h 533"/>
                  <a:gd name="T98" fmla="*/ 78 w 83"/>
                  <a:gd name="T99" fmla="*/ 361 h 533"/>
                  <a:gd name="T100" fmla="*/ 79 w 83"/>
                  <a:gd name="T101" fmla="*/ 381 h 533"/>
                  <a:gd name="T102" fmla="*/ 80 w 83"/>
                  <a:gd name="T103" fmla="*/ 407 h 533"/>
                  <a:gd name="T104" fmla="*/ 81 w 83"/>
                  <a:gd name="T105" fmla="*/ 423 h 533"/>
                  <a:gd name="T106" fmla="*/ 81 w 83"/>
                  <a:gd name="T107" fmla="*/ 443 h 533"/>
                  <a:gd name="T108" fmla="*/ 82 w 83"/>
                  <a:gd name="T109" fmla="*/ 466 h 533"/>
                  <a:gd name="T110" fmla="*/ 82 w 83"/>
                  <a:gd name="T111" fmla="*/ 488 h 533"/>
                  <a:gd name="T112" fmla="*/ 83 w 83"/>
                  <a:gd name="T113" fmla="*/ 505 h 533"/>
                  <a:gd name="T114" fmla="*/ 83 w 83"/>
                  <a:gd name="T115" fmla="*/ 52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83" h="533">
                    <a:moveTo>
                      <a:pt x="0" y="0"/>
                    </a:moveTo>
                    <a:lnTo>
                      <a:pt x="1" y="10"/>
                    </a:lnTo>
                    <a:lnTo>
                      <a:pt x="1" y="18"/>
                    </a:lnTo>
                    <a:lnTo>
                      <a:pt x="1" y="26"/>
                    </a:lnTo>
                    <a:lnTo>
                      <a:pt x="1" y="33"/>
                    </a:lnTo>
                    <a:lnTo>
                      <a:pt x="1" y="40"/>
                    </a:lnTo>
                    <a:lnTo>
                      <a:pt x="1" y="47"/>
                    </a:lnTo>
                    <a:lnTo>
                      <a:pt x="1" y="53"/>
                    </a:lnTo>
                    <a:lnTo>
                      <a:pt x="1" y="59"/>
                    </a:lnTo>
                    <a:lnTo>
                      <a:pt x="2" y="64"/>
                    </a:lnTo>
                    <a:lnTo>
                      <a:pt x="2" y="69"/>
                    </a:lnTo>
                    <a:lnTo>
                      <a:pt x="2" y="74"/>
                    </a:lnTo>
                    <a:lnTo>
                      <a:pt x="2" y="79"/>
                    </a:lnTo>
                    <a:lnTo>
                      <a:pt x="2" y="83"/>
                    </a:lnTo>
                    <a:lnTo>
                      <a:pt x="2" y="87"/>
                    </a:lnTo>
                    <a:lnTo>
                      <a:pt x="2" y="91"/>
                    </a:lnTo>
                    <a:lnTo>
                      <a:pt x="2" y="95"/>
                    </a:lnTo>
                    <a:lnTo>
                      <a:pt x="3" y="98"/>
                    </a:lnTo>
                    <a:lnTo>
                      <a:pt x="3" y="102"/>
                    </a:lnTo>
                    <a:lnTo>
                      <a:pt x="3" y="105"/>
                    </a:lnTo>
                    <a:lnTo>
                      <a:pt x="3" y="108"/>
                    </a:lnTo>
                    <a:lnTo>
                      <a:pt x="3" y="111"/>
                    </a:lnTo>
                    <a:lnTo>
                      <a:pt x="3" y="114"/>
                    </a:lnTo>
                    <a:lnTo>
                      <a:pt x="3" y="117"/>
                    </a:lnTo>
                    <a:lnTo>
                      <a:pt x="3" y="119"/>
                    </a:lnTo>
                    <a:lnTo>
                      <a:pt x="4" y="122"/>
                    </a:lnTo>
                    <a:lnTo>
                      <a:pt x="4" y="124"/>
                    </a:lnTo>
                    <a:lnTo>
                      <a:pt x="4" y="127"/>
                    </a:lnTo>
                    <a:lnTo>
                      <a:pt x="4" y="129"/>
                    </a:lnTo>
                    <a:lnTo>
                      <a:pt x="4" y="131"/>
                    </a:lnTo>
                    <a:lnTo>
                      <a:pt x="4" y="133"/>
                    </a:lnTo>
                    <a:lnTo>
                      <a:pt x="4" y="135"/>
                    </a:lnTo>
                    <a:lnTo>
                      <a:pt x="4" y="138"/>
                    </a:lnTo>
                    <a:lnTo>
                      <a:pt x="5" y="141"/>
                    </a:lnTo>
                    <a:lnTo>
                      <a:pt x="5" y="144"/>
                    </a:lnTo>
                    <a:lnTo>
                      <a:pt x="5" y="146"/>
                    </a:lnTo>
                    <a:lnTo>
                      <a:pt x="5" y="148"/>
                    </a:lnTo>
                    <a:lnTo>
                      <a:pt x="5" y="151"/>
                    </a:lnTo>
                    <a:lnTo>
                      <a:pt x="6" y="153"/>
                    </a:lnTo>
                    <a:lnTo>
                      <a:pt x="6" y="155"/>
                    </a:lnTo>
                    <a:lnTo>
                      <a:pt x="6" y="157"/>
                    </a:lnTo>
                    <a:lnTo>
                      <a:pt x="6" y="160"/>
                    </a:lnTo>
                    <a:lnTo>
                      <a:pt x="7" y="163"/>
                    </a:lnTo>
                    <a:lnTo>
                      <a:pt x="7" y="165"/>
                    </a:lnTo>
                    <a:lnTo>
                      <a:pt x="7" y="168"/>
                    </a:lnTo>
                    <a:lnTo>
                      <a:pt x="7" y="170"/>
                    </a:lnTo>
                    <a:lnTo>
                      <a:pt x="8" y="172"/>
                    </a:lnTo>
                    <a:lnTo>
                      <a:pt x="8" y="174"/>
                    </a:lnTo>
                    <a:lnTo>
                      <a:pt x="8" y="177"/>
                    </a:lnTo>
                    <a:lnTo>
                      <a:pt x="9" y="180"/>
                    </a:lnTo>
                    <a:lnTo>
                      <a:pt x="9" y="182"/>
                    </a:lnTo>
                    <a:lnTo>
                      <a:pt x="10" y="184"/>
                    </a:lnTo>
                    <a:lnTo>
                      <a:pt x="10" y="187"/>
                    </a:lnTo>
                    <a:lnTo>
                      <a:pt x="10" y="189"/>
                    </a:lnTo>
                    <a:lnTo>
                      <a:pt x="11" y="192"/>
                    </a:lnTo>
                    <a:lnTo>
                      <a:pt x="12" y="194"/>
                    </a:lnTo>
                    <a:lnTo>
                      <a:pt x="12" y="197"/>
                    </a:lnTo>
                    <a:lnTo>
                      <a:pt x="13" y="199"/>
                    </a:lnTo>
                    <a:lnTo>
                      <a:pt x="14" y="201"/>
                    </a:lnTo>
                    <a:lnTo>
                      <a:pt x="14" y="203"/>
                    </a:lnTo>
                    <a:lnTo>
                      <a:pt x="15" y="205"/>
                    </a:lnTo>
                    <a:lnTo>
                      <a:pt x="16" y="208"/>
                    </a:lnTo>
                    <a:lnTo>
                      <a:pt x="17" y="210"/>
                    </a:lnTo>
                    <a:lnTo>
                      <a:pt x="18" y="212"/>
                    </a:lnTo>
                    <a:lnTo>
                      <a:pt x="19" y="214"/>
                    </a:lnTo>
                    <a:lnTo>
                      <a:pt x="20" y="216"/>
                    </a:lnTo>
                    <a:lnTo>
                      <a:pt x="21" y="218"/>
                    </a:lnTo>
                    <a:lnTo>
                      <a:pt x="23" y="221"/>
                    </a:lnTo>
                    <a:lnTo>
                      <a:pt x="24" y="223"/>
                    </a:lnTo>
                    <a:lnTo>
                      <a:pt x="26" y="225"/>
                    </a:lnTo>
                    <a:lnTo>
                      <a:pt x="27" y="226"/>
                    </a:lnTo>
                    <a:lnTo>
                      <a:pt x="28" y="228"/>
                    </a:lnTo>
                    <a:lnTo>
                      <a:pt x="30" y="230"/>
                    </a:lnTo>
                    <a:lnTo>
                      <a:pt x="31" y="231"/>
                    </a:lnTo>
                    <a:lnTo>
                      <a:pt x="33" y="233"/>
                    </a:lnTo>
                    <a:lnTo>
                      <a:pt x="34" y="234"/>
                    </a:lnTo>
                    <a:lnTo>
                      <a:pt x="36" y="236"/>
                    </a:lnTo>
                    <a:lnTo>
                      <a:pt x="37" y="237"/>
                    </a:lnTo>
                    <a:lnTo>
                      <a:pt x="39" y="239"/>
                    </a:lnTo>
                    <a:lnTo>
                      <a:pt x="41" y="241"/>
                    </a:lnTo>
                    <a:lnTo>
                      <a:pt x="43" y="243"/>
                    </a:lnTo>
                    <a:lnTo>
                      <a:pt x="46" y="246"/>
                    </a:lnTo>
                    <a:lnTo>
                      <a:pt x="48" y="248"/>
                    </a:lnTo>
                    <a:lnTo>
                      <a:pt x="50" y="250"/>
                    </a:lnTo>
                    <a:lnTo>
                      <a:pt x="52" y="253"/>
                    </a:lnTo>
                    <a:lnTo>
                      <a:pt x="54" y="256"/>
                    </a:lnTo>
                    <a:lnTo>
                      <a:pt x="56" y="259"/>
                    </a:lnTo>
                    <a:lnTo>
                      <a:pt x="58" y="262"/>
                    </a:lnTo>
                    <a:lnTo>
                      <a:pt x="61" y="266"/>
                    </a:lnTo>
                    <a:lnTo>
                      <a:pt x="63" y="270"/>
                    </a:lnTo>
                    <a:lnTo>
                      <a:pt x="65" y="276"/>
                    </a:lnTo>
                    <a:lnTo>
                      <a:pt x="67" y="282"/>
                    </a:lnTo>
                    <a:lnTo>
                      <a:pt x="69" y="289"/>
                    </a:lnTo>
                    <a:lnTo>
                      <a:pt x="71" y="299"/>
                    </a:lnTo>
                    <a:lnTo>
                      <a:pt x="73" y="311"/>
                    </a:lnTo>
                    <a:lnTo>
                      <a:pt x="74" y="319"/>
                    </a:lnTo>
                    <a:lnTo>
                      <a:pt x="75" y="328"/>
                    </a:lnTo>
                    <a:lnTo>
                      <a:pt x="77" y="340"/>
                    </a:lnTo>
                    <a:lnTo>
                      <a:pt x="78" y="353"/>
                    </a:lnTo>
                    <a:lnTo>
                      <a:pt x="78" y="361"/>
                    </a:lnTo>
                    <a:lnTo>
                      <a:pt x="79" y="370"/>
                    </a:lnTo>
                    <a:lnTo>
                      <a:pt x="79" y="381"/>
                    </a:lnTo>
                    <a:lnTo>
                      <a:pt x="80" y="393"/>
                    </a:lnTo>
                    <a:lnTo>
                      <a:pt x="80" y="407"/>
                    </a:lnTo>
                    <a:lnTo>
                      <a:pt x="81" y="415"/>
                    </a:lnTo>
                    <a:lnTo>
                      <a:pt x="81" y="423"/>
                    </a:lnTo>
                    <a:lnTo>
                      <a:pt x="81" y="432"/>
                    </a:lnTo>
                    <a:lnTo>
                      <a:pt x="81" y="443"/>
                    </a:lnTo>
                    <a:lnTo>
                      <a:pt x="82" y="454"/>
                    </a:lnTo>
                    <a:lnTo>
                      <a:pt x="82" y="466"/>
                    </a:lnTo>
                    <a:lnTo>
                      <a:pt x="82" y="480"/>
                    </a:lnTo>
                    <a:lnTo>
                      <a:pt x="82" y="488"/>
                    </a:lnTo>
                    <a:lnTo>
                      <a:pt x="82" y="496"/>
                    </a:lnTo>
                    <a:lnTo>
                      <a:pt x="83" y="505"/>
                    </a:lnTo>
                    <a:lnTo>
                      <a:pt x="83" y="514"/>
                    </a:lnTo>
                    <a:lnTo>
                      <a:pt x="83" y="523"/>
                    </a:lnTo>
                    <a:lnTo>
                      <a:pt x="83" y="533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/>
              </a:p>
            </p:txBody>
          </p:sp>
          <p:sp>
            <p:nvSpPr>
              <p:cNvPr id="249" name="Freeform 101">
                <a:extLst>
                  <a:ext uri="{FF2B5EF4-FFF2-40B4-BE49-F238E27FC236}">
                    <a16:creationId xmlns:a16="http://schemas.microsoft.com/office/drawing/2014/main" id="{64D7B2AE-BEA0-421A-B7E2-C1AF111BD5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6301" y="896940"/>
                <a:ext cx="0" cy="279400"/>
              </a:xfrm>
              <a:custGeom>
                <a:avLst/>
                <a:gdLst>
                  <a:gd name="T0" fmla="*/ 66 h 66"/>
                  <a:gd name="T1" fmla="*/ 57 h 66"/>
                  <a:gd name="T2" fmla="*/ 46 h 66"/>
                  <a:gd name="T3" fmla="*/ 34 h 66"/>
                  <a:gd name="T4" fmla="*/ 21 h 66"/>
                  <a:gd name="T5" fmla="*/ 7 h 66"/>
                  <a:gd name="T6" fmla="*/ 0 h 6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</a:cxnLst>
                <a:rect l="0" t="0" r="r" b="b"/>
                <a:pathLst>
                  <a:path h="66">
                    <a:moveTo>
                      <a:pt x="0" y="66"/>
                    </a:moveTo>
                    <a:lnTo>
                      <a:pt x="0" y="57"/>
                    </a:lnTo>
                    <a:lnTo>
                      <a:pt x="0" y="46"/>
                    </a:lnTo>
                    <a:lnTo>
                      <a:pt x="0" y="34"/>
                    </a:lnTo>
                    <a:lnTo>
                      <a:pt x="0" y="21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</p:grpSp>
        <p:sp>
          <p:nvSpPr>
            <p:cNvPr id="247" name="Freeform 100">
              <a:extLst>
                <a:ext uri="{FF2B5EF4-FFF2-40B4-BE49-F238E27FC236}">
                  <a16:creationId xmlns:a16="http://schemas.microsoft.com/office/drawing/2014/main" id="{F7C6203B-AF48-4469-89A1-04DA09B91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7939" y="2179640"/>
              <a:ext cx="2112963" cy="1262063"/>
            </a:xfrm>
            <a:custGeom>
              <a:avLst/>
              <a:gdLst>
                <a:gd name="T0" fmla="*/ 8 w 499"/>
                <a:gd name="T1" fmla="*/ 0 h 298"/>
                <a:gd name="T2" fmla="*/ 18 w 499"/>
                <a:gd name="T3" fmla="*/ 0 h 298"/>
                <a:gd name="T4" fmla="*/ 28 w 499"/>
                <a:gd name="T5" fmla="*/ 0 h 298"/>
                <a:gd name="T6" fmla="*/ 38 w 499"/>
                <a:gd name="T7" fmla="*/ 0 h 298"/>
                <a:gd name="T8" fmla="*/ 48 w 499"/>
                <a:gd name="T9" fmla="*/ 0 h 298"/>
                <a:gd name="T10" fmla="*/ 58 w 499"/>
                <a:gd name="T11" fmla="*/ 0 h 298"/>
                <a:gd name="T12" fmla="*/ 68 w 499"/>
                <a:gd name="T13" fmla="*/ 0 h 298"/>
                <a:gd name="T14" fmla="*/ 78 w 499"/>
                <a:gd name="T15" fmla="*/ 0 h 298"/>
                <a:gd name="T16" fmla="*/ 88 w 499"/>
                <a:gd name="T17" fmla="*/ 0 h 298"/>
                <a:gd name="T18" fmla="*/ 98 w 499"/>
                <a:gd name="T19" fmla="*/ 0 h 298"/>
                <a:gd name="T20" fmla="*/ 108 w 499"/>
                <a:gd name="T21" fmla="*/ 1 h 298"/>
                <a:gd name="T22" fmla="*/ 118 w 499"/>
                <a:gd name="T23" fmla="*/ 1 h 298"/>
                <a:gd name="T24" fmla="*/ 128 w 499"/>
                <a:gd name="T25" fmla="*/ 1 h 298"/>
                <a:gd name="T26" fmla="*/ 138 w 499"/>
                <a:gd name="T27" fmla="*/ 1 h 298"/>
                <a:gd name="T28" fmla="*/ 148 w 499"/>
                <a:gd name="T29" fmla="*/ 1 h 298"/>
                <a:gd name="T30" fmla="*/ 158 w 499"/>
                <a:gd name="T31" fmla="*/ 1 h 298"/>
                <a:gd name="T32" fmla="*/ 168 w 499"/>
                <a:gd name="T33" fmla="*/ 1 h 298"/>
                <a:gd name="T34" fmla="*/ 178 w 499"/>
                <a:gd name="T35" fmla="*/ 1 h 298"/>
                <a:gd name="T36" fmla="*/ 188 w 499"/>
                <a:gd name="T37" fmla="*/ 2 h 298"/>
                <a:gd name="T38" fmla="*/ 198 w 499"/>
                <a:gd name="T39" fmla="*/ 2 h 298"/>
                <a:gd name="T40" fmla="*/ 208 w 499"/>
                <a:gd name="T41" fmla="*/ 2 h 298"/>
                <a:gd name="T42" fmla="*/ 218 w 499"/>
                <a:gd name="T43" fmla="*/ 2 h 298"/>
                <a:gd name="T44" fmla="*/ 228 w 499"/>
                <a:gd name="T45" fmla="*/ 2 h 298"/>
                <a:gd name="T46" fmla="*/ 238 w 499"/>
                <a:gd name="T47" fmla="*/ 2 h 298"/>
                <a:gd name="T48" fmla="*/ 248 w 499"/>
                <a:gd name="T49" fmla="*/ 3 h 298"/>
                <a:gd name="T50" fmla="*/ 258 w 499"/>
                <a:gd name="T51" fmla="*/ 3 h 298"/>
                <a:gd name="T52" fmla="*/ 268 w 499"/>
                <a:gd name="T53" fmla="*/ 3 h 298"/>
                <a:gd name="T54" fmla="*/ 278 w 499"/>
                <a:gd name="T55" fmla="*/ 3 h 298"/>
                <a:gd name="T56" fmla="*/ 288 w 499"/>
                <a:gd name="T57" fmla="*/ 4 h 298"/>
                <a:gd name="T58" fmla="*/ 298 w 499"/>
                <a:gd name="T59" fmla="*/ 4 h 298"/>
                <a:gd name="T60" fmla="*/ 308 w 499"/>
                <a:gd name="T61" fmla="*/ 4 h 298"/>
                <a:gd name="T62" fmla="*/ 318 w 499"/>
                <a:gd name="T63" fmla="*/ 5 h 298"/>
                <a:gd name="T64" fmla="*/ 328 w 499"/>
                <a:gd name="T65" fmla="*/ 5 h 298"/>
                <a:gd name="T66" fmla="*/ 338 w 499"/>
                <a:gd name="T67" fmla="*/ 6 h 298"/>
                <a:gd name="T68" fmla="*/ 348 w 499"/>
                <a:gd name="T69" fmla="*/ 6 h 298"/>
                <a:gd name="T70" fmla="*/ 358 w 499"/>
                <a:gd name="T71" fmla="*/ 7 h 298"/>
                <a:gd name="T72" fmla="*/ 368 w 499"/>
                <a:gd name="T73" fmla="*/ 7 h 298"/>
                <a:gd name="T74" fmla="*/ 378 w 499"/>
                <a:gd name="T75" fmla="*/ 8 h 298"/>
                <a:gd name="T76" fmla="*/ 388 w 499"/>
                <a:gd name="T77" fmla="*/ 9 h 298"/>
                <a:gd name="T78" fmla="*/ 398 w 499"/>
                <a:gd name="T79" fmla="*/ 10 h 298"/>
                <a:gd name="T80" fmla="*/ 408 w 499"/>
                <a:gd name="T81" fmla="*/ 11 h 298"/>
                <a:gd name="T82" fmla="*/ 418 w 499"/>
                <a:gd name="T83" fmla="*/ 12 h 298"/>
                <a:gd name="T84" fmla="*/ 428 w 499"/>
                <a:gd name="T85" fmla="*/ 14 h 298"/>
                <a:gd name="T86" fmla="*/ 438 w 499"/>
                <a:gd name="T87" fmla="*/ 16 h 298"/>
                <a:gd name="T88" fmla="*/ 448 w 499"/>
                <a:gd name="T89" fmla="*/ 19 h 298"/>
                <a:gd name="T90" fmla="*/ 458 w 499"/>
                <a:gd name="T91" fmla="*/ 23 h 298"/>
                <a:gd name="T92" fmla="*/ 468 w 499"/>
                <a:gd name="T93" fmla="*/ 29 h 298"/>
                <a:gd name="T94" fmla="*/ 478 w 499"/>
                <a:gd name="T95" fmla="*/ 40 h 298"/>
                <a:gd name="T96" fmla="*/ 488 w 499"/>
                <a:gd name="T97" fmla="*/ 64 h 298"/>
                <a:gd name="T98" fmla="*/ 495 w 499"/>
                <a:gd name="T99" fmla="*/ 120 h 298"/>
                <a:gd name="T100" fmla="*/ 497 w 499"/>
                <a:gd name="T101" fmla="*/ 172 h 298"/>
                <a:gd name="T102" fmla="*/ 498 w 499"/>
                <a:gd name="T103" fmla="*/ 221 h 298"/>
                <a:gd name="T104" fmla="*/ 499 w 499"/>
                <a:gd name="T105" fmla="*/ 26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99" h="298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0" y="0"/>
                  </a:lnTo>
                  <a:lnTo>
                    <a:pt x="22" y="0"/>
                  </a:lnTo>
                  <a:lnTo>
                    <a:pt x="24" y="0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6" y="0"/>
                  </a:lnTo>
                  <a:lnTo>
                    <a:pt x="48" y="0"/>
                  </a:lnTo>
                  <a:lnTo>
                    <a:pt x="50" y="0"/>
                  </a:lnTo>
                  <a:lnTo>
                    <a:pt x="52" y="0"/>
                  </a:lnTo>
                  <a:lnTo>
                    <a:pt x="54" y="0"/>
                  </a:lnTo>
                  <a:lnTo>
                    <a:pt x="56" y="0"/>
                  </a:lnTo>
                  <a:lnTo>
                    <a:pt x="58" y="0"/>
                  </a:lnTo>
                  <a:lnTo>
                    <a:pt x="60" y="0"/>
                  </a:lnTo>
                  <a:lnTo>
                    <a:pt x="62" y="0"/>
                  </a:lnTo>
                  <a:lnTo>
                    <a:pt x="64" y="0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0"/>
                  </a:lnTo>
                  <a:lnTo>
                    <a:pt x="86" y="0"/>
                  </a:lnTo>
                  <a:lnTo>
                    <a:pt x="88" y="0"/>
                  </a:lnTo>
                  <a:lnTo>
                    <a:pt x="90" y="0"/>
                  </a:lnTo>
                  <a:lnTo>
                    <a:pt x="92" y="0"/>
                  </a:lnTo>
                  <a:lnTo>
                    <a:pt x="94" y="0"/>
                  </a:lnTo>
                  <a:lnTo>
                    <a:pt x="96" y="0"/>
                  </a:lnTo>
                  <a:lnTo>
                    <a:pt x="98" y="0"/>
                  </a:lnTo>
                  <a:lnTo>
                    <a:pt x="100" y="0"/>
                  </a:lnTo>
                  <a:lnTo>
                    <a:pt x="102" y="0"/>
                  </a:lnTo>
                  <a:lnTo>
                    <a:pt x="104" y="0"/>
                  </a:lnTo>
                  <a:lnTo>
                    <a:pt x="106" y="0"/>
                  </a:lnTo>
                  <a:lnTo>
                    <a:pt x="108" y="1"/>
                  </a:lnTo>
                  <a:lnTo>
                    <a:pt x="110" y="1"/>
                  </a:lnTo>
                  <a:lnTo>
                    <a:pt x="112" y="1"/>
                  </a:lnTo>
                  <a:lnTo>
                    <a:pt x="114" y="1"/>
                  </a:lnTo>
                  <a:lnTo>
                    <a:pt x="116" y="1"/>
                  </a:lnTo>
                  <a:lnTo>
                    <a:pt x="118" y="1"/>
                  </a:lnTo>
                  <a:lnTo>
                    <a:pt x="120" y="1"/>
                  </a:lnTo>
                  <a:lnTo>
                    <a:pt x="122" y="1"/>
                  </a:lnTo>
                  <a:lnTo>
                    <a:pt x="124" y="1"/>
                  </a:lnTo>
                  <a:lnTo>
                    <a:pt x="126" y="1"/>
                  </a:lnTo>
                  <a:lnTo>
                    <a:pt x="128" y="1"/>
                  </a:lnTo>
                  <a:lnTo>
                    <a:pt x="130" y="1"/>
                  </a:lnTo>
                  <a:lnTo>
                    <a:pt x="132" y="1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1"/>
                  </a:lnTo>
                  <a:lnTo>
                    <a:pt x="142" y="1"/>
                  </a:lnTo>
                  <a:lnTo>
                    <a:pt x="144" y="1"/>
                  </a:lnTo>
                  <a:lnTo>
                    <a:pt x="146" y="1"/>
                  </a:lnTo>
                  <a:lnTo>
                    <a:pt x="148" y="1"/>
                  </a:lnTo>
                  <a:lnTo>
                    <a:pt x="150" y="1"/>
                  </a:lnTo>
                  <a:lnTo>
                    <a:pt x="152" y="1"/>
                  </a:lnTo>
                  <a:lnTo>
                    <a:pt x="154" y="1"/>
                  </a:lnTo>
                  <a:lnTo>
                    <a:pt x="156" y="1"/>
                  </a:lnTo>
                  <a:lnTo>
                    <a:pt x="158" y="1"/>
                  </a:lnTo>
                  <a:lnTo>
                    <a:pt x="160" y="1"/>
                  </a:lnTo>
                  <a:lnTo>
                    <a:pt x="162" y="1"/>
                  </a:lnTo>
                  <a:lnTo>
                    <a:pt x="164" y="1"/>
                  </a:lnTo>
                  <a:lnTo>
                    <a:pt x="166" y="1"/>
                  </a:lnTo>
                  <a:lnTo>
                    <a:pt x="168" y="1"/>
                  </a:lnTo>
                  <a:lnTo>
                    <a:pt x="170" y="1"/>
                  </a:lnTo>
                  <a:lnTo>
                    <a:pt x="172" y="1"/>
                  </a:lnTo>
                  <a:lnTo>
                    <a:pt x="174" y="1"/>
                  </a:lnTo>
                  <a:lnTo>
                    <a:pt x="176" y="1"/>
                  </a:lnTo>
                  <a:lnTo>
                    <a:pt x="178" y="1"/>
                  </a:lnTo>
                  <a:lnTo>
                    <a:pt x="180" y="1"/>
                  </a:lnTo>
                  <a:lnTo>
                    <a:pt x="182" y="1"/>
                  </a:lnTo>
                  <a:lnTo>
                    <a:pt x="184" y="1"/>
                  </a:lnTo>
                  <a:lnTo>
                    <a:pt x="186" y="1"/>
                  </a:lnTo>
                  <a:lnTo>
                    <a:pt x="188" y="2"/>
                  </a:lnTo>
                  <a:lnTo>
                    <a:pt x="190" y="2"/>
                  </a:lnTo>
                  <a:lnTo>
                    <a:pt x="192" y="2"/>
                  </a:lnTo>
                  <a:lnTo>
                    <a:pt x="194" y="2"/>
                  </a:lnTo>
                  <a:lnTo>
                    <a:pt x="196" y="2"/>
                  </a:lnTo>
                  <a:lnTo>
                    <a:pt x="198" y="2"/>
                  </a:lnTo>
                  <a:lnTo>
                    <a:pt x="200" y="2"/>
                  </a:lnTo>
                  <a:lnTo>
                    <a:pt x="202" y="2"/>
                  </a:lnTo>
                  <a:lnTo>
                    <a:pt x="204" y="2"/>
                  </a:lnTo>
                  <a:lnTo>
                    <a:pt x="206" y="2"/>
                  </a:lnTo>
                  <a:lnTo>
                    <a:pt x="208" y="2"/>
                  </a:lnTo>
                  <a:lnTo>
                    <a:pt x="210" y="2"/>
                  </a:lnTo>
                  <a:lnTo>
                    <a:pt x="212" y="2"/>
                  </a:lnTo>
                  <a:lnTo>
                    <a:pt x="214" y="2"/>
                  </a:lnTo>
                  <a:lnTo>
                    <a:pt x="216" y="2"/>
                  </a:lnTo>
                  <a:lnTo>
                    <a:pt x="218" y="2"/>
                  </a:lnTo>
                  <a:lnTo>
                    <a:pt x="220" y="2"/>
                  </a:lnTo>
                  <a:lnTo>
                    <a:pt x="222" y="2"/>
                  </a:lnTo>
                  <a:lnTo>
                    <a:pt x="224" y="2"/>
                  </a:lnTo>
                  <a:lnTo>
                    <a:pt x="226" y="2"/>
                  </a:lnTo>
                  <a:lnTo>
                    <a:pt x="228" y="2"/>
                  </a:lnTo>
                  <a:lnTo>
                    <a:pt x="230" y="2"/>
                  </a:lnTo>
                  <a:lnTo>
                    <a:pt x="232" y="2"/>
                  </a:lnTo>
                  <a:lnTo>
                    <a:pt x="234" y="2"/>
                  </a:lnTo>
                  <a:lnTo>
                    <a:pt x="236" y="2"/>
                  </a:lnTo>
                  <a:lnTo>
                    <a:pt x="238" y="2"/>
                  </a:lnTo>
                  <a:lnTo>
                    <a:pt x="240" y="2"/>
                  </a:lnTo>
                  <a:lnTo>
                    <a:pt x="242" y="2"/>
                  </a:lnTo>
                  <a:lnTo>
                    <a:pt x="244" y="3"/>
                  </a:lnTo>
                  <a:lnTo>
                    <a:pt x="246" y="3"/>
                  </a:lnTo>
                  <a:lnTo>
                    <a:pt x="248" y="3"/>
                  </a:lnTo>
                  <a:lnTo>
                    <a:pt x="250" y="3"/>
                  </a:lnTo>
                  <a:lnTo>
                    <a:pt x="252" y="3"/>
                  </a:lnTo>
                  <a:lnTo>
                    <a:pt x="254" y="3"/>
                  </a:lnTo>
                  <a:lnTo>
                    <a:pt x="256" y="3"/>
                  </a:lnTo>
                  <a:lnTo>
                    <a:pt x="258" y="3"/>
                  </a:lnTo>
                  <a:lnTo>
                    <a:pt x="260" y="3"/>
                  </a:lnTo>
                  <a:lnTo>
                    <a:pt x="262" y="3"/>
                  </a:lnTo>
                  <a:lnTo>
                    <a:pt x="264" y="3"/>
                  </a:lnTo>
                  <a:lnTo>
                    <a:pt x="266" y="3"/>
                  </a:lnTo>
                  <a:lnTo>
                    <a:pt x="268" y="3"/>
                  </a:lnTo>
                  <a:lnTo>
                    <a:pt x="270" y="3"/>
                  </a:lnTo>
                  <a:lnTo>
                    <a:pt x="272" y="3"/>
                  </a:lnTo>
                  <a:lnTo>
                    <a:pt x="274" y="3"/>
                  </a:lnTo>
                  <a:lnTo>
                    <a:pt x="276" y="3"/>
                  </a:lnTo>
                  <a:lnTo>
                    <a:pt x="278" y="3"/>
                  </a:lnTo>
                  <a:lnTo>
                    <a:pt x="280" y="3"/>
                  </a:lnTo>
                  <a:lnTo>
                    <a:pt x="282" y="3"/>
                  </a:lnTo>
                  <a:lnTo>
                    <a:pt x="284" y="4"/>
                  </a:lnTo>
                  <a:lnTo>
                    <a:pt x="286" y="4"/>
                  </a:lnTo>
                  <a:lnTo>
                    <a:pt x="288" y="4"/>
                  </a:lnTo>
                  <a:lnTo>
                    <a:pt x="290" y="4"/>
                  </a:lnTo>
                  <a:lnTo>
                    <a:pt x="292" y="4"/>
                  </a:lnTo>
                  <a:lnTo>
                    <a:pt x="294" y="4"/>
                  </a:lnTo>
                  <a:lnTo>
                    <a:pt x="296" y="4"/>
                  </a:lnTo>
                  <a:lnTo>
                    <a:pt x="298" y="4"/>
                  </a:lnTo>
                  <a:lnTo>
                    <a:pt x="300" y="4"/>
                  </a:lnTo>
                  <a:lnTo>
                    <a:pt x="302" y="4"/>
                  </a:lnTo>
                  <a:lnTo>
                    <a:pt x="304" y="4"/>
                  </a:lnTo>
                  <a:lnTo>
                    <a:pt x="306" y="4"/>
                  </a:lnTo>
                  <a:lnTo>
                    <a:pt x="308" y="4"/>
                  </a:lnTo>
                  <a:lnTo>
                    <a:pt x="310" y="4"/>
                  </a:lnTo>
                  <a:lnTo>
                    <a:pt x="312" y="4"/>
                  </a:lnTo>
                  <a:lnTo>
                    <a:pt x="314" y="5"/>
                  </a:lnTo>
                  <a:lnTo>
                    <a:pt x="316" y="5"/>
                  </a:lnTo>
                  <a:lnTo>
                    <a:pt x="318" y="5"/>
                  </a:lnTo>
                  <a:lnTo>
                    <a:pt x="320" y="5"/>
                  </a:lnTo>
                  <a:lnTo>
                    <a:pt x="322" y="5"/>
                  </a:lnTo>
                  <a:lnTo>
                    <a:pt x="324" y="5"/>
                  </a:lnTo>
                  <a:lnTo>
                    <a:pt x="326" y="5"/>
                  </a:lnTo>
                  <a:lnTo>
                    <a:pt x="328" y="5"/>
                  </a:lnTo>
                  <a:lnTo>
                    <a:pt x="330" y="5"/>
                  </a:lnTo>
                  <a:lnTo>
                    <a:pt x="332" y="5"/>
                  </a:lnTo>
                  <a:lnTo>
                    <a:pt x="334" y="5"/>
                  </a:lnTo>
                  <a:lnTo>
                    <a:pt x="336" y="5"/>
                  </a:lnTo>
                  <a:lnTo>
                    <a:pt x="338" y="6"/>
                  </a:lnTo>
                  <a:lnTo>
                    <a:pt x="340" y="6"/>
                  </a:lnTo>
                  <a:lnTo>
                    <a:pt x="342" y="6"/>
                  </a:lnTo>
                  <a:lnTo>
                    <a:pt x="344" y="6"/>
                  </a:lnTo>
                  <a:lnTo>
                    <a:pt x="346" y="6"/>
                  </a:lnTo>
                  <a:lnTo>
                    <a:pt x="348" y="6"/>
                  </a:lnTo>
                  <a:lnTo>
                    <a:pt x="350" y="6"/>
                  </a:lnTo>
                  <a:lnTo>
                    <a:pt x="352" y="6"/>
                  </a:lnTo>
                  <a:lnTo>
                    <a:pt x="354" y="6"/>
                  </a:lnTo>
                  <a:lnTo>
                    <a:pt x="356" y="7"/>
                  </a:lnTo>
                  <a:lnTo>
                    <a:pt x="358" y="7"/>
                  </a:lnTo>
                  <a:lnTo>
                    <a:pt x="360" y="7"/>
                  </a:lnTo>
                  <a:lnTo>
                    <a:pt x="362" y="7"/>
                  </a:lnTo>
                  <a:lnTo>
                    <a:pt x="364" y="7"/>
                  </a:lnTo>
                  <a:lnTo>
                    <a:pt x="366" y="7"/>
                  </a:lnTo>
                  <a:lnTo>
                    <a:pt x="368" y="7"/>
                  </a:lnTo>
                  <a:lnTo>
                    <a:pt x="370" y="7"/>
                  </a:lnTo>
                  <a:lnTo>
                    <a:pt x="372" y="8"/>
                  </a:lnTo>
                  <a:lnTo>
                    <a:pt x="374" y="8"/>
                  </a:lnTo>
                  <a:lnTo>
                    <a:pt x="376" y="8"/>
                  </a:lnTo>
                  <a:lnTo>
                    <a:pt x="378" y="8"/>
                  </a:lnTo>
                  <a:lnTo>
                    <a:pt x="380" y="8"/>
                  </a:lnTo>
                  <a:lnTo>
                    <a:pt x="382" y="8"/>
                  </a:lnTo>
                  <a:lnTo>
                    <a:pt x="384" y="9"/>
                  </a:lnTo>
                  <a:lnTo>
                    <a:pt x="386" y="9"/>
                  </a:lnTo>
                  <a:lnTo>
                    <a:pt x="388" y="9"/>
                  </a:lnTo>
                  <a:lnTo>
                    <a:pt x="390" y="9"/>
                  </a:lnTo>
                  <a:lnTo>
                    <a:pt x="392" y="9"/>
                  </a:lnTo>
                  <a:lnTo>
                    <a:pt x="394" y="9"/>
                  </a:lnTo>
                  <a:lnTo>
                    <a:pt x="396" y="10"/>
                  </a:lnTo>
                  <a:lnTo>
                    <a:pt x="398" y="10"/>
                  </a:lnTo>
                  <a:lnTo>
                    <a:pt x="400" y="10"/>
                  </a:lnTo>
                  <a:lnTo>
                    <a:pt x="402" y="10"/>
                  </a:lnTo>
                  <a:lnTo>
                    <a:pt x="404" y="11"/>
                  </a:lnTo>
                  <a:lnTo>
                    <a:pt x="406" y="11"/>
                  </a:lnTo>
                  <a:lnTo>
                    <a:pt x="408" y="11"/>
                  </a:lnTo>
                  <a:lnTo>
                    <a:pt x="410" y="11"/>
                  </a:lnTo>
                  <a:lnTo>
                    <a:pt x="412" y="12"/>
                  </a:lnTo>
                  <a:lnTo>
                    <a:pt x="414" y="12"/>
                  </a:lnTo>
                  <a:lnTo>
                    <a:pt x="416" y="12"/>
                  </a:lnTo>
                  <a:lnTo>
                    <a:pt x="418" y="12"/>
                  </a:lnTo>
                  <a:lnTo>
                    <a:pt x="420" y="13"/>
                  </a:lnTo>
                  <a:lnTo>
                    <a:pt x="422" y="13"/>
                  </a:lnTo>
                  <a:lnTo>
                    <a:pt x="424" y="13"/>
                  </a:lnTo>
                  <a:lnTo>
                    <a:pt x="426" y="14"/>
                  </a:lnTo>
                  <a:lnTo>
                    <a:pt x="428" y="14"/>
                  </a:lnTo>
                  <a:lnTo>
                    <a:pt x="430" y="14"/>
                  </a:lnTo>
                  <a:lnTo>
                    <a:pt x="432" y="15"/>
                  </a:lnTo>
                  <a:lnTo>
                    <a:pt x="434" y="15"/>
                  </a:lnTo>
                  <a:lnTo>
                    <a:pt x="436" y="16"/>
                  </a:lnTo>
                  <a:lnTo>
                    <a:pt x="438" y="16"/>
                  </a:lnTo>
                  <a:lnTo>
                    <a:pt x="440" y="17"/>
                  </a:lnTo>
                  <a:lnTo>
                    <a:pt x="442" y="17"/>
                  </a:lnTo>
                  <a:lnTo>
                    <a:pt x="444" y="18"/>
                  </a:lnTo>
                  <a:lnTo>
                    <a:pt x="446" y="18"/>
                  </a:lnTo>
                  <a:lnTo>
                    <a:pt x="448" y="19"/>
                  </a:lnTo>
                  <a:lnTo>
                    <a:pt x="450" y="20"/>
                  </a:lnTo>
                  <a:lnTo>
                    <a:pt x="452" y="21"/>
                  </a:lnTo>
                  <a:lnTo>
                    <a:pt x="454" y="21"/>
                  </a:lnTo>
                  <a:lnTo>
                    <a:pt x="456" y="22"/>
                  </a:lnTo>
                  <a:lnTo>
                    <a:pt x="458" y="23"/>
                  </a:lnTo>
                  <a:lnTo>
                    <a:pt x="460" y="24"/>
                  </a:lnTo>
                  <a:lnTo>
                    <a:pt x="462" y="25"/>
                  </a:lnTo>
                  <a:lnTo>
                    <a:pt x="464" y="26"/>
                  </a:lnTo>
                  <a:lnTo>
                    <a:pt x="466" y="28"/>
                  </a:lnTo>
                  <a:lnTo>
                    <a:pt x="468" y="29"/>
                  </a:lnTo>
                  <a:lnTo>
                    <a:pt x="470" y="31"/>
                  </a:lnTo>
                  <a:lnTo>
                    <a:pt x="472" y="33"/>
                  </a:lnTo>
                  <a:lnTo>
                    <a:pt x="474" y="35"/>
                  </a:lnTo>
                  <a:lnTo>
                    <a:pt x="476" y="37"/>
                  </a:lnTo>
                  <a:lnTo>
                    <a:pt x="478" y="40"/>
                  </a:lnTo>
                  <a:lnTo>
                    <a:pt x="480" y="43"/>
                  </a:lnTo>
                  <a:lnTo>
                    <a:pt x="482" y="47"/>
                  </a:lnTo>
                  <a:lnTo>
                    <a:pt x="484" y="51"/>
                  </a:lnTo>
                  <a:lnTo>
                    <a:pt x="486" y="57"/>
                  </a:lnTo>
                  <a:lnTo>
                    <a:pt x="488" y="64"/>
                  </a:lnTo>
                  <a:lnTo>
                    <a:pt x="490" y="74"/>
                  </a:lnTo>
                  <a:lnTo>
                    <a:pt x="492" y="87"/>
                  </a:lnTo>
                  <a:lnTo>
                    <a:pt x="493" y="96"/>
                  </a:lnTo>
                  <a:lnTo>
                    <a:pt x="494" y="106"/>
                  </a:lnTo>
                  <a:lnTo>
                    <a:pt x="495" y="120"/>
                  </a:lnTo>
                  <a:lnTo>
                    <a:pt x="496" y="129"/>
                  </a:lnTo>
                  <a:lnTo>
                    <a:pt x="496" y="139"/>
                  </a:lnTo>
                  <a:lnTo>
                    <a:pt x="497" y="150"/>
                  </a:lnTo>
                  <a:lnTo>
                    <a:pt x="497" y="164"/>
                  </a:lnTo>
                  <a:lnTo>
                    <a:pt x="497" y="172"/>
                  </a:lnTo>
                  <a:lnTo>
                    <a:pt x="498" y="181"/>
                  </a:lnTo>
                  <a:lnTo>
                    <a:pt x="498" y="191"/>
                  </a:lnTo>
                  <a:lnTo>
                    <a:pt x="498" y="202"/>
                  </a:lnTo>
                  <a:lnTo>
                    <a:pt x="498" y="215"/>
                  </a:lnTo>
                  <a:lnTo>
                    <a:pt x="498" y="221"/>
                  </a:lnTo>
                  <a:lnTo>
                    <a:pt x="499" y="229"/>
                  </a:lnTo>
                  <a:lnTo>
                    <a:pt x="499" y="237"/>
                  </a:lnTo>
                  <a:lnTo>
                    <a:pt x="499" y="245"/>
                  </a:lnTo>
                  <a:lnTo>
                    <a:pt x="499" y="254"/>
                  </a:lnTo>
                  <a:lnTo>
                    <a:pt x="499" y="264"/>
                  </a:lnTo>
                  <a:lnTo>
                    <a:pt x="499" y="275"/>
                  </a:lnTo>
                  <a:lnTo>
                    <a:pt x="499" y="286"/>
                  </a:lnTo>
                  <a:lnTo>
                    <a:pt x="499" y="298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</p:grpSp>
      <p:graphicFrame>
        <p:nvGraphicFramePr>
          <p:cNvPr id="254" name="Object 253">
            <a:extLst>
              <a:ext uri="{FF2B5EF4-FFF2-40B4-BE49-F238E27FC236}">
                <a16:creationId xmlns:a16="http://schemas.microsoft.com/office/drawing/2014/main" id="{1C34BEB1-FBEF-49B0-8FA6-DAEB201E9B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9096" y="4479710"/>
          <a:ext cx="2046288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18960" imgH="203040" progId="Equation.DSMT4">
                  <p:embed/>
                </p:oleObj>
              </mc:Choice>
              <mc:Fallback>
                <p:oleObj name="Equation" r:id="rId24" imgW="1218960" imgH="203040" progId="Equation.DSMT4">
                  <p:embed/>
                  <p:pic>
                    <p:nvPicPr>
                      <p:cNvPr id="254" name="Object 253">
                        <a:extLst>
                          <a:ext uri="{FF2B5EF4-FFF2-40B4-BE49-F238E27FC236}">
                            <a16:creationId xmlns:a16="http://schemas.microsoft.com/office/drawing/2014/main" id="{1C34BEB1-FBEF-49B0-8FA6-DAEB201E9B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049096" y="4479710"/>
                        <a:ext cx="2046288" cy="341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5" name="Object 254">
            <a:extLst>
              <a:ext uri="{FF2B5EF4-FFF2-40B4-BE49-F238E27FC236}">
                <a16:creationId xmlns:a16="http://schemas.microsoft.com/office/drawing/2014/main" id="{4F26A924-FC77-4F4F-AB9D-C8D91A541E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5805" y="4862256"/>
          <a:ext cx="170497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15920" imgH="203040" progId="Equation.DSMT4">
                  <p:embed/>
                </p:oleObj>
              </mc:Choice>
              <mc:Fallback>
                <p:oleObj name="Equation" r:id="rId25" imgW="1015920" imgH="203040" progId="Equation.DSMT4">
                  <p:embed/>
                  <p:pic>
                    <p:nvPicPr>
                      <p:cNvPr id="255" name="Object 254">
                        <a:extLst>
                          <a:ext uri="{FF2B5EF4-FFF2-40B4-BE49-F238E27FC236}">
                            <a16:creationId xmlns:a16="http://schemas.microsoft.com/office/drawing/2014/main" id="{4F26A924-FC77-4F4F-AB9D-C8D91A541E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065805" y="4862256"/>
                        <a:ext cx="1704975" cy="34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" name="TextBox 255">
            <a:extLst>
              <a:ext uri="{FF2B5EF4-FFF2-40B4-BE49-F238E27FC236}">
                <a16:creationId xmlns:a16="http://schemas.microsoft.com/office/drawing/2014/main" id="{B5486F9B-EB60-46CF-9327-02C651370AB5}"/>
              </a:ext>
            </a:extLst>
          </p:cNvPr>
          <p:cNvSpPr txBox="1"/>
          <p:nvPr/>
        </p:nvSpPr>
        <p:spPr>
          <a:xfrm>
            <a:off x="4249256" y="5327918"/>
            <a:ext cx="31911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There are general rules for finding the range of a rational function that will be taught in a later chapter</a:t>
            </a:r>
          </a:p>
        </p:txBody>
      </p:sp>
    </p:spTree>
    <p:extLst>
      <p:ext uri="{BB962C8B-B14F-4D97-AF65-F5344CB8AC3E}">
        <p14:creationId xmlns:p14="http://schemas.microsoft.com/office/powerpoint/2010/main" val="53225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5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9hch81"/>
  <p:tag name="ISPRING_RESOURCE_PATHS_HASH" val="9084321721765c1e78434b475a698ad93964e1a"/>
  <p:tag name="ISPRING_SCORM_PASSING_SCORE" val="100.0000000000"/>
  <p:tag name="ISPRING_RESOURCE_PATHS_HASH_2" val="f78b9422b7d92a96a1c9f7b9c9fb5cbe2bfe560"/>
  <p:tag name="ISPRING_RESOURCE_PATHS_HASH_PRESENTER" val="2cbaf4ab1ff01713a0e33c7743b1dc907062c"/>
  <p:tag name="ISPRING_ULTRA_SCORM_COURSE_ID" val="42029851-E1F8-4E18-A003-301CC214DBFD"/>
  <p:tag name="ISPRING_SCORM_RATE_SLIDES" val="1"/>
  <p:tag name="ISPRING_PLAYERS_CUSTOMIZATION" val="UEsDBBQAAgAIACy1jEY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Cy1jEY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stYxG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Cy1jEZ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stYxG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stYxG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LLWMRvWL2nlmAAAAaAAAABwAAAB1bml2ZXJzYWwvbG9jYWxfc2V0dGluZ3MueG1ss7GvyM1RKEstKs7Mz7NVMtQzUFJIzUvOT8nMS7dVCg1x07VQUiguScxLSczJz0u1VcrLV1Kwt+OyyclPTswJTi0pASosVijISaxMLQpJzQUySlL9EnOBKp2cfRNLMvSSE5X07bgA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Cy1jEY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Cy1jEY3pmJPVSUAAPoyAAAXAAAAdW5pdmVyc2FsL3VuaXZlcnNhbC5wbmfte3lU0um/PzXVjG02OpWWy7SXuaTmvjBlU6mp5ZoLmmNqLkhqiiBINY5O30wrU1JcckotEU0RXIHKGRlD1HFXVDQSXEEFQUTgYuV87z33/M65v//uuWf+8Mjzeb+f9/a83+/nxfN8uHfZ+cKOrfu2AgCAHfYXz7kCAF+RAICNvt9sUTw5XstPVfzbEOt64Sygol1jSjHYFHrG6QwAUJWxbTVws2KsdPOidywAsOfI2t8Ge9fD8wCAUYb9uTPuCf5zI2BspMgbOE8uId8m3z5bkG2t2mo3XvOr2e93736nt/z9VqVw98hvXb9zvHfXZ/uWv/Zpf6eT+tsep38l7L1/vrjrqOHcqpRbMLOKCp0wk7TNjRr3r/jNB4aMMNvKSf3QpIg+xHX8S2Xb5Wv80UTeyDIXStmmsGhvZcyshEehiGUiivz4eJRphh0EvrVBQbn1cMtID6sTc9p6/7eKYcVfIrKIpJ08Kpcy5fnpiieA/tmjgvY1198QJBdzE0O/UnwcG1IiiSZHoMyRpqU+3+5AP2AlRNufJh0IALw58i2cd4WbLc2qRARbps1wluaaI+q1JdsAdYcvpI4icgszMYs4CDLCUks7vl21uWknDHwev1DRi5L2o8CyqUJZmGXkUQmrgonhIJAzdRhwd3OqMkRXAnQqsZiQvJAdbWtrYf7Yt2Ara8mTEPLmRJKhPre6kk7fmZz+sYesLYA6hELP3gBENH8hA4XgD8d2jCwPUG2J4skLQHg3ytRWzrRw2S7/YCD7iS/uQCXx/zBIiub/YoAI5Hc5Gozcks8xZXO3VhsFEwYo2BBK2+IMnUhP0QuWGHNBhZ0F/CX6QhZrNrZQMpyaMqHWVlU3Kz+dw35CBUudfi2fGbDZj9qbI7R911MfQFvdAdoyDKpd6i6UCWrkSEvoJEjGPNGIuJEZ3SKCjWJglyhtz1e+AiDzDgvSj+16lFmb93C5ZzWes5NUNYsesxI2KiuN4WWSARNBiYl5EdR0dph78Djyg2phwm8oYWtx8uiVzfeDgjU71EuI9feVT9lKBjts/0L1g216yTbFsdxKxI1ssBanUG5hsSfmUhqr/XrDwnLd79KvAXl93mchHze9WDn2DLGYWdhk8devCx/19Tx6UZGE9/ZtkVfvCsyRDcbWHbHvtAnlApqSaxynqsRx5iLdSorNOsLHBk5RHGlvi7iWgvOb2yNDV2U8uYw1/xTpITkljVWKXjlm3vdaUInMouba+qOkSxjZlRGTcp+n3QYzD5NyeN3sR1OLT+NwMsOUUR9KrgsuaPNogIQQkGgdtZIxE4erhKTjNL62CNSuPcBjwOWelAXz96/hUiOk8MxKaNLS08BBZpzfcPxqiZXENoOQERry9iCf3hROZpHf8wejzdPNtBis+PxmxRKUo2zL1dBVw8cGKSxhSQDp6y6DykFwpQdamiXXY8VnRboIA4nGkp80jo0Mcq07BKyv7ZZG22S4sEU1gjZV7jRYMa1dS+JtuE27+bgTo/oy75snebofX/zm7N6dr/ogT+N6QgHn98MjMP/uXiXHEnt5NNmEYt1x77wecCSu63Fca0IOhO12DGaSYQmzl+8zkOLzLAftHc+02Mt9eD59r0biJqXTXpSVumKzZpUtsUZPr6n35kvzkO4bTndfHxK4UMItcBwTpwKvOqfXTsuX5JcwsFLUDizHBXOh71C3F8BAvdbZlG/NCvGHFYRVz04kWJzQqjXMIOhxbnKffQdDZUgO8PoFlUEvNkL6DhklpYReXQldtdzZlR84aMDK2sdIZ26nVaFZx2j1euf07CB9cdZb+FepPuz8if7XC8vl4FdTxlG4xAexO6ELPiHaIZhwYB+RDSPiGiISqf3P2IQ5wnQNpZrEYOfPvSeXg8tlUxXSGg1PqTFoqSNojjqLn2201OpCrVIeBw5STICAscU8gRUJ1qZ0zrmkJfN23nc99y5eT8gv7783YN6RZlzw549seU1mzvYORMRV52wqLDT/ICvtmJ53Ru4F4oHukT/s2+rtIHfHjo8TnIeNmu4GfoT90vNnQs7RZiOQkGXUc/iHEFsTp7OhdHyJ3pQzbSZmoJt9pVs3eLgpisbpBdHUUoMtWAnRDKP0uL1nTjDceOLkkotyy/OLliHaHwm0ho8kUPPi04WIgqn2pphL6TOkuWX6aw2zpYIG+mKCVn9VT1MXsBmLyvbuDr3agLeZEtW8RuooQsOGkbYsNWXngDXRhQuKwKxAEnGWc5UTZLXexGPN/KaV0kZhd8zVpY5bvahhUW/+OAwVsroy/4ydFWiiD7gJc06CxTqXxXwwKbg6cbio5eRu2+kXNqyPHw9067k4/Fbiu9NRlNClYqLLCk6Iy5DGLgawMrqPfP/xnOG4GaNqu33pLW7nfnxglUbBXNs9vyXtVI6JvZrTMi67S+ByzS8duBML84IK52IGbPlqDwLjEf4jJnPm5ewA1o8pvfD8IdCm4q3GsLZE04ypAOpFop6eG8ygNKD1tXX6DJq7rzI9tW5uGRfEC8tm9SJakgi2tKV/5SZpZIvs01nlsUTSqBnnpleRWaUX8Rj1Qx2OJvWShFnodkQkFftj9SUnZ2yTruI1suc0RS4vvkSBXCZjkSu5210oukHDlF5Ky2aAfoc3uRujmpzn5wF1rm659kjx8WlPq/2SyzK9KcYoW/X+tPZuV+Mktpe026agJm3msbhXKeCBFdHIS17uW4KlThcuqbkcd5l7fBbi40XNHEsu3V6peOj519YnSm/U/Zur5eFatDe5XLhyWrMwh3qc1RthblvJzY3XyKa9oGbLLz7sMA+iuNVjnz0R8QdWcmVxiwWso80tUwXxPxVKHwWV+6eCqZACHhyhS3W8oS4/fy5d3JYYj+gTENoNtxRGN7aPV/jTXirv5Af+qBcr3ndd3iNMl8QzInrDUL2pj1nMB38uhktmxOblQreCDIa/lIp8TI2WduePWxzNlmPC5elSwG1aTHYnJjM972bPvQhn12nJFQuLP/nJGbdCmwT3F66bHVPP0ZcaRzmfNmLmTX48XMzOWmjJzI4GhXuz6nK8elaKUc7kmU3WNG/9WjY0HP0dPJQ59WC746lyHi2k6VYpamVEiBzOhcaF5ik6nXe8Pw3JNnxft+SvXugl0hWwE996x+udPLA8ROnGcAbJlkfDr47OwAqCdHhzcCAHGdC8aF4R0BBRoHTRIn4RwVjABMbN2tBjmpqEFsTwAtZiuLpJ5HYuoR0mNeoov9CAHzVptxgOnnwQGUqszM4Zh+l1a7IiHkqfjg8eY/hjnSUnq0FXJId4hbOpGgz1JIb83uz9odCpCtlUewLMn4e3ruTuA9Jw/QclxlR3tjdrIwDNmez0PaaJlwXRzira7oHp63oxHzyk1MzXeTUff/8tpbf10vWV6cKJntY/I0ExXW6sdBo9oZdSkqFbukKtG3az4twLdH4XZfUtZocLVOiVdscc19gLbOG9OWruKd+Krdo+vDtG0UwfjDS2Bz0Jo6oOL8Q5QJ0aNUyjHEeVafuv53dZBDAXSAXgtkTzDBNdBprDkliMG1ZGa6LVQxHKLxL9mG34FIhVEjWIY4pfyJ7xnNH2Ru8zlYHU+mEax1AnW6Zc5hRZ8hisIUKloU5S+7/vgMJwDbOVRlGcRanqoHBfQZw682eY/8jS0+jqjEUEotADCnbJdqv8UchaFm0G1F26kOq/E7r3WMqw9n/FXI9Um0ebyMgEPVEQagMAfW6SdMF5eyJ/RThOGM6Qbgb4qRSJtEgSbqMLApLm/184FaD1mV7RXgDgNjHZXwHvhlTgGwCAG47/mWC7CJTzgZhKlHRGwdGZ3qnAlT/4njVQDMBKCnwMqDki2KggZP+PCTWCBxBEEN9AvmiAQUlqUYyPeXvr/HlN/HZ61aqyfF65myU1XWOfW10KkC+xSaJRxvHiFQ/btlxNEeObNQmZmT8Vu3esjP2sXEL9wvtRw+tEb+0ofAY3VQU8pNDc2W4ksOW3GbtVNi2+f274xBV9Gc86nU0tU9jzpox+lofvsG2EycScwvmhiEqbfXYn4pQI1ue1rRO+V8x+06Woi00+J+JAS/PjdmuhyE72L4Y/WXNG9Wylq42DIki3lYq8XmmtufnmdyMBO3nQCfukgQyXzNVC0pnJzKq1oHqC1eFZrqQ19mu9ayLQn/QrkRyW9BVib3uowrOmQWsuYI8KdHobP81xmvQog67Fqjy3E+vOW1uWqyYKXaNrul6HK/STHP/3CGQ0+ifOEeihtvwcOr8DKB+gGVCaxMJaivTG9l7SF/Y5LwhZzHZ6jRQOhpp1WPPben7+WnkTM+vJF2U2OhtMcQ1KePxDq8xr5SvrNvSDlLVth5vm322rJU5HZd7+TxQvCEUqZPd6BYxYi4Zju081Zvhtxf1tfL8bpGmhhe70KmR86bJ+NDfgiwP+8cUeZm8F3+EajOt1ff720KByusRdDCvyvmxD0HVc0lt/XLooHbKDOMSlJUf01n5xhcR0wEZFORA6XHbk2+k/d56I6pxy3tUuSg2ATWRheCqllIb2LxEWJemcMcI10OZhzmFn2kU/h+q1KtV61CJR5s0qvxonvYO/u3m3sWF4nZurg3uldJ/TcKLXNKxKk1KLGWvUODbjnhXnt5P5o4IVUeKiJoy9iL7yxZkCioq5i9TNziVzF2beG62XkXXKEnMU1/HqkvH+pJd+DSBc8+Ben1Qe8YvlNi5HrkY1Pln2qy6vqeEuShmD0F9V27Dcgy9Ckaop+MKyuIQ9Xb3RX5KCN1WWFD5ZAXHImgiul9QUsCV1eFivtRFlcL7xMbhsf1j9pZW6ddOXHbZNgOQ9l7Oz9nTZ+Z5XjQrlO6lVNNDmYLmbrqHPaXt+MVnLUwmj9Kso2q1shTtXZdKYKEiwww7uqOS69XnNrS8SN6D+Y/ye9+1HzpzeIOlhQp0SCvQqyaqI6f0++XeHKF+8GakMwT3nXDYrthSJvEP1eoPuT4NQQHFYfL09Gl69zkTi/jZhDDUeFZW4U3tmVdibuI71Rb2PMT7/1uYfFpy3uSqomLD0FOOq6ca4i3jHvaqEqdewRMcfe8pcgubc/7dSkrMm3AXmVhakcyC+Pqq+HIZ+b2v/Q8UpRLuVbagsXP4lIFDRkNAYKHmJcQV1dfAiG5PFnY738GCl5sH2mmuFOtsbE/mB63FOivvzQTlXkYCpnmendZ8cfV1QHXMi7t1Nn1/wwBC9ttrWW/8WS3G4mb+5Oie5YQIaZEAICbQ9s6yvE1hHNshzJNeOGK6o6G+mtKwzyxvmjjqrZ8/HayuCVEJEBohtz0qITOV4Drv5S0calZ5keuT/Uh1BWY3fw+ax2FcGM2hL38Rd/VLcjSiwJKfQLzeRTtCLHI3DxglZMZrxJEzNys0vHIlX6Xe9/bpAOSIcOFBW4fs61KyuIWMPR3/dvUDCXGJpvUCcG7GHHTvIB/XFiKPn0OnM0HUBCfQkNmfIoHlEiCFB4zgfwTh6f8zeWUfdL1WoXLmaPqf7DCQBpYQqNJArm+b0u6Yqd578mw6mDGKYTSR2rjQEMvyHKKt2RN1X03895bzq82DqnV2ucHpcoVlNLqEgQCJrWm+CorqhPiPYHPNMPrgbhAgYzMe4BPx74keoeteHXBQeyuAttdSfhP7LX98YR5me/zvth4SaA35HEXpZcU4D+b+0/1UfQbwE9Lrlt+4bAsSHCNlGs4MQfnte49JQPqbDbb16S0L0XkxB72U1OnMejw+6qIIzozukbpcYSYeWc33aDKrWq9YJLKGPOoYVt0EzVHVCoZik3OGL0/pJiQkM6L1/V2tYOKNjdVgEER69BZG0L4C7HPJ3wdG4cjytnPch/a+RLw1+tLt3lhMf433Tx5tXHU860XtpYwz5OULbJOIXMrvxWoDDuuUNQ8L8nsYV+igyysHEwbzdqZZrmWcQQYziDiMQfzM53Mgb0dDRe8MpQ/Sb4vCS4Sc6Rkkljfd501xXhr4ypdKT4/y3hREMUaiLeGQgeaamTQvuVlbzDROK5Vav+v0lXk/H7j7ifHajlbZv2JL1xxL3sF76Yu1mXnnscOguRdbys76099JKN1kIz9Cs+L0osRaklSc++o0BB8Ot2RKaE/YtGUsrDAWKb03aurlk/z0BjMuWIIAmd2LjzSZL7S+3FXfgPUdqPoaQU/325Iep/IYHh+22nZgYejVILOA3dkbofMkulwClZBpgb/1pMdFSUOL+aIqIlJsESh42WvIOvj2Nq1EaovodtGGwN0XG/R2WgqE9RuiiUyOpo090uofj3cqSR+zYieVIg0ft84OI6oCehfWYwHQCIXs+qqR0H4TPOr0SSivAesZnTs/c1A5MgN27NUjUVy9JN/hiSYdXql9Jk5OPs+oLF5BShxJa6TelcTyvbxRtZ5Dl+berHKydT8yF+kvmgYIeswdDxdVtW5vDvJ3VbIN/Re2DRtmC1q0kDwlBvaX2V0c5zh1Q7zCkk1q7CKz6q2qK6uVQRnTa7Fdxuet53kSIiIBIezpNArowp/IcX5/crr1CGq85zrwwE9//N1PWrka91SPDR77jJbqVRWAjmQmqOAbZLA/5YYtn6fqe2hGgRFaqVUp8xKlVCPQpI5tZ+0hsLS78L8I7lbVatoi6TxDm5UzUSRqZ956oABuMjIZ0rBkTwf8Ln/RZ0MhZ3n5IU9UajPwEaoIMFFDleRFJhxGvPc4n9PszmlamsWYdeEqhAvhQJSv1nILEg7+GMvtfp6EXsNVcZS3rBOvIQnCrkdHcSQVSfdmhPD2BDkhqanLNEodKy+RrqIo6k7tk7XGbXPPJD4JzUe3Gqxu9Nz9Nzt2Un1wUlTUWr11kFlgVrn7duNz2+p8NwQmbaU36UxXvU1UJMvXs/jB02RvMXEDKaFusLxac8oDVn3gkS+SYAv3cYGe+g6vWhYwTfVBYlRqVJIfNH61LrIpepUyIB0AHwBZctRps9XCuPu65B6xAfD03l6gzQhO3rRRHbSMppZjIJxbdWKa9cE8wA/iqrbSFbp19Jnq4H9//vM8sg/YQM2cfrMWybSVez9ldYAxi20RM4WC6J2dyA00y3IkRw8RyUQww7vjfhoS3vD6NTc6rmfe45pBQNp/1fTbsRbFRs8pdI/8UL2iLNpXepDJrhIjsLV/gq+W4bC4TaKMzA3fvRJ8x7I6M2EC31jmnf5L/53z0SLiYwPX23OEInSZKMx3kyV1gD/6l4AKY/3hifQWB1wXsDqa80HnWF2OkW6bzsk+Ge48w6hAYmGSkoecuQnHdarfd1LPnZj4Dlz49QdS2Ox5KuUEvL82/+uFq4M3tcVMVN91ZJeHD0bDdP7nRLmfJTHQDy/U3OAcP50KybVLaDM/pRzCEnjc1fQ2NM3J5alsU8mDFUYowpaEvW2IvWembsUoahY7ZVinvI6EtrxZawK+Qj+Na4RmSah3+fpGTUyaY1lTdTrAlPNjNxiYOK3ufX4k7+XeobujkgbGbioMvl88/kdE68bhE0yj2I5hHMEhlucvgrV6zG+01Mc9rM2FrYFCC5snmbMZjB0q0jSvLKHvGZiftFg3Wt+K5bba8On9QzmoIGfZ+2YZQCYmwcoO1vY5e0TWThjCe+nCp3sEraao0z+Hy5oG7eWVLM+6fA3JCoO97AqtCVHmo8jJqW1zQMnaoz2a/Gf/lrqzbWRwlsnfU5soeo3I9Thb4Ijb4OoboUZKz+Z2AZtSyD13lx4seAEtK705V6wwY+AbNxHyoMkKeDW4JIHsOhg6y3dlZU89X9LB9WB2+pl1sWUvrzOvtpCngNhIeCad/Lr38s5B37wfgVz2KdAmRI451708r/fjJCBArfcOrjX3lP97afkMRAL+oEpcf7kfLaD76lPDIK7j3iyrfuw3KDC+GFPYsQhSLMSGjL3t3BI85BVMy+O8b+izTKu09UnpjjEA9ZI3a4vB6bby+idwdl1iCe2Pbfqy7f9HVpD3St6L+U6fBuU06Hbl0ZPlw57mCjCLdt0fPHL+jc+dEs5FTuLqtG6MhYrgNyG9dDbfYTTRi7vOkXdJrHoqsz+lXGwvJCjPyB0ccXi5efBocYrHUtDFAqxskOcF/OcEkolynAnC1u1WoUpsKO6FdiQuUnSX2/LM8kJBnrchY5xb6qhtBa2mfZ7C3uqeJr8gH7c7GJBGaJqzxIBcGp//qetaWqPirRP4UHxZ513mHtu9KF2owpgHXeDd843V66PbLStcIaWlW7Y0+WtgQGi4Mgr2EP028ni4J9PPXGWHdUrrvwRC6hDd9bOhLDPNLjfYPkveYRzZtt2TpcR6J2dHlacaMilzOLKESWY0guQ5WgNGuAbGf+q4PtTNxb9YuYmS+jceRtCPJ+nYfXung8oLqHEUDB+G+vQ16X7EIXsRjehTNdWDSrHPnNLq/oKFra84pG39XxHRZXEdMuLckeaCKUOsYnNi+dKAZ+X/t6/PQ51MKDKcQJbuCdp32mR5vTjWj8r5sBv8+N/h/Hz3oCmwT5sfYm+ACIQMCXD/ICEAueXw6twgpgobADuKeNDBzNUsPrM24pg6PfWedmX24uGeiZ9b8wUSVzic/1i7/pJM9V0/0VslkPHkSfLbj83GL5/fF7h1DZs1bPx3f8OQyHkbZdnnsr7Bq1zI7JMeKOYjNMltzbGilxYwc3T29TXDKqr3w/P/ohOkfwj+Efwj/EP4h/EP4h/AP4f8gwXZRJuFBRmEcTQXDDc4hpmRUZMqUcqEKzmea/x9SZ8Y6JYVycSGGIsZQBptkKzMY4GozsEnNu3TtPar8CmMA4LUt+qlvATsiQDL0dvBoN2jGtPAQTfM7OEVQbABOWjyGWvwNOb4t4GmFlYJ3p1LS2v0ekL6t/7A4goh0ZK6yzbwIpMYhK8HROx2esyrBoFDGzbRUZW1niQFy4X5AnjBUk7yYVRn56a7tday4r5Yc1xfMdqtdZakBH1j9XlR4dVS0uOH2zGLLfsgl43eE97C2SCvHit+lOYXinKma/kk0SowuZcB+JdnxTJAxD+Pywc1F/oiFP+ixHTZmmqYOY611NJm2fJkKua6lLRmgxu/snOXSAmSLbNXC5d/ptumb3go6yLKPx4CwboPm2jkJ/AFr7VUrlozBbnRq8RYyiDtzvLKzkqrmvsoEz3ga8QYl3Kvir3KBlvigWbVG/wfRTNrXgAoX/cx8qZwSolSDB+vVP4GZjphY9YqHRougRCN0JHGHpOzy42eW24wdlbSUyEGUWxlnjrw9eiBYI5WFFDzXRmpcxGec3MSOc7xJ59ektPtTm84r5ffm92P9qWD+SIipHDzzEIYU4guR1v59geplEN/atpPNizLrC5M2F8Z0XSS/G3ETxYA3S1M9HyxywRGtMHpkbgQaKwhhNCoXQb8Oe4T93kqhvTGNX9+BdJ60qdr0xwTZZVcbS03tEGsijh6R+wMmSelF0I22103na+nQo930dxxi3MUxHGB/jikvw7qjIXiAGEfjJ8/vs/XlGsaoz8/WWWaVgtb975/fi5/TA9VKftnrX1e/CCHSG1XgoofPqhyfIX2eOnW2BrfT+qzTjROROp19Qa0JQZ1pwTfKxSOmzJy25/ogLbBv6kRD27sZYlwjOM/tz2MReNb0kxCanoiEAIw1DP9R34zMBcdOaQgzSFVZnY2p3p1XHe77Erro7mP5vxxMj/U1J9E6G+dsDgra6dm+ITR5PlOcT8dAyOIDUxQN6F78xEZA/zHcHU2uHwIzGI9uLzJbtJkbjOednRxp1r2hO+HaC75jii5quNMr/tiIE/8QOFtBe9gNHDGJFL618y8cFFVAMDxXH14tQQDxTdU1ppXJpvyTblaDR1qi+1Tg8uUMeQK+fO1yW3sfxOuzOjObXGkl7zpxpDhxki6qUZZuTrdSJlFWsJSVydNLX2epDuzL7sutapnaacJIsZtTgdfucKmzdwx4d4mt+o43deRiCJMNE8Zt/sPa8/u2pMpdmIc+LK863LXcy96BtxgIdFTEFJO4c/c1vL5hhV12TlItzrc+uRMDPE8RJVJERTKLdmoQ8rRv1OARgYyvKM4rZtinensBdfqavD5rY4awy0bQUgQMOizgHjgT3ETjdoFxCKWzSr8/Z7D/CFzcV7zbVPtUGvRMe1BDN7D55JuQ1YWf/7WpNU2VFVEPJjt+jsTF7ysm0gNNZzz5DGLUkWb0meWrkuRRDcanW/hoP2k18ENekciKKW5n70Ut7AWeHq0IoW0GVFCLKC4YfupKbo8XZaUXE5uGAOlw9E2cd2hT1YFj2pyqJ+KPht29y4/inORgzvnaHDBq0EzQ59XSMoebexWLBQeclOCBEjyVUdX0QX9kqjC2OTr3Sol26eAFYixRWvst/A4uahtJHPSUZdHyfS6rrsVe/pc5MkevdngPvPvd/ldBd3mR9YqSMRdwdpxE96QKYZcmVn9rsZ+wfv7Op6BUZ1KPY/h+Ppejpqt62C11OOM6URrM7PTluBMqrjAyqdF5s5nRDJ2avnnLjv2NVOVN4RS9UqB7+7ehkmv7i/YOTBM7G639sV3AwtUJZVA6769IW/xENrjITH6jOs3cdLk9exvAL9VsNCFoRY7cm+XYEvvEktJqcb7Bbcqr+flGv4IOtqFDneODDWYcw1c+LbYhkmca++BuvXCSnsBTdOkuUmjf0hrUgGb1JIGEwB4y0OqEYKOv5j54bB7HkCq6YVo4GEOLFNOu+b41c5Z2fAWoi6QO4+pjWhPSXQ8QzvrrcE6bWOsRdy92gfh/HmmD+U8jjmS8Cldvr38/QKoctD2emjI6VFDuC3bRokar/Is6t9+3IiK3LDfenfOAJqP++bUWXnrqkEIl6KfJ/FbtKbuNkLZPLg3KhSAPfftJGswRZJNN3Rfqi5TxC1E/adHer4Zr5aB0ODpKGa/s9MHpn5VEOuqcaSIey2CZ03wK+j1mloinAjgP8IGpQ5xG0lne2FJ/AEXc81PToPuLgBR6yZ32iiMC/Qm3XpBBXMFaMu9MTZrUzHLUEZz3gVNjf3U/e7M9qOzHmo3j5hlgPdKVM2bjRvwyzw92bcIzFqcFbFh+v55vQ0QewwfOt2Y8ec8yL+9ZRUszqlxsVeHyDtQqFRWZNL43KZDvBlxyw6D94VPsHRYOlO00c3WoqfLkZKeiwOLFm4zXY3xAsaTXF782a0GZi0ufsmAaZp/yu9mQQvetv86wcHgRE5XJsaDYP+CoNbY9L8HGlk6M5IkMGV9PPO202tLvTozQKG0IDW8MHx4KwEdnK0zpgAi3kuScCXTA6GqXgbQr9R3XtaW1Dg/74ULtL+2GPemow1TgLZOmtG70ZwPGifouDsE2WGak5ifldkkVk528Je5++CFWSdc0hpt7oeUVP9+ImJDOOdq6uxcVgEdeTlciBUHD1eEznNzz6v64gTgzdvgJZ3kuJM9SwE3czZ22gyT1C0pRK6XA727WtvJesc2g8gVt+aNtWT+nyQ2ovbMkyn2QXejZYE0KrFwmDtJmaVOLPxtUbRu0q5LX1dYXSPQDjMERfAxztVMuAmmowJ+3n1x8u2LESPN4axjjnP1e3GpeiaQTKRr74c+JYHV4qAeuOecox18dmDHlLDcU9MN+itM+BLxiwpAxyi0FbNcJF+S0G4a5/ICZcHCAvPj+JIYpHWGOrAohcqGqlNWvgC9mQIEdsEZMo6zS6AHS3oDoO0lcTlIUf+ztV1qtE2Z4kVxfuCN/dzVaGpsHkaQa+UYpUuM8iG3d9yWANPIdng+dSCoP1D7sXhqHUjSUen4nZrfTvB7rGMDCXjP1QbdmOHHHEfoH4IIqcOHcS6dOza/co34hbacAFw8BY/jm6dSJXfDCW+gis+lM8hXCsr6EGlmvWHLMkprBkbWr0U4vHwBazmnMAUO97SalQ/1k0xFhqUJNYn8I43JMGL9DNtth++0NucBFLrA7oCNtiY5xwyIoUAst9JlJZBcodRSp2Ot2gmS68yUKaDd5Uu82XplppZA3pQWP7a7+tLuBkkfXYJn88q8OlGiNIlG1EsnFJ2jSCbuY0Hsxh2DasVa0pTWb9OX9UCMGu8tCwA4JTvXr8/PUhMvHlGVjdmZVK5lAcabyLy8F+6liRQIsYFQnJxL8thSJ7KnJo3aQ7VVYxD4r36h63sRXgH7O00LDhlsKMJBvB2lXCmU0YT1SRymSRkqj0uagZ1IccwV3zCcxNix25QFrdV5ZPs/OkE1mFHzj47fzs0BzTvDZNVBqAWJPktHKAD90O9qig1h7awepntoVmSiqgk7aCKCvuXZ9ccQdzxu2x2wn1MIW/tgLOQsZdfcr0ZZUaWNSKISVrABx1lQiyovTcOm4PC1efGVB4m8LuIlsRxIGkAk+RHvzPCcoPSYKyOhDzml+QrVOXpOfYOop+PL8OPsCSnChdAP0KCskd7DpGRZRa4r7rf7khxPX/SV+JTGfgU/truUawADuFytOJH7O+vfRIjMrvgIDPa0YONJqyV0J5qxM/aZoImH7bh1qNnJuyad/BQDU6SqRNe+OVQyWOHYCl7w6hTtJR6xuNb0QPD78lLsvwZHMlLxSJDm7xbPemH9caqTLaitRwHh9N3L7adr2/oP1EUQQoxycCI2+OTmnA73VLkJcmDLbv4bxaUf/+6tyyOt8lMn+T7/E4B4VkOUySfcdxeAmPeosT0SRS6d+UIzqPMPGSEqkV4ha0QiUmZ/+zRr74Ttmiv2xpOvDjGvo2m87ehN5JGj3S8nPQ5EybYT2zdcO4j1Ba4Ltf3Q+V3H22t3/AFBLAwQUAAIACAAstYxG5TYxQ18AAABqAAAAGwAAAHVuaXZlcnNhbC91bml2ZXJzYWwucG5nLnhtbC2MWwqAIBAA/4PuIHuAbdfSCjIvk6TQixKr21fQ/M18TGeveRLJ7UdYFwOMBLbPs27bXQruFNfbGKWiDxC3gbLFkn49wxC9AV1XyJqrlmoQ3oXRRwOKFGrJzA1B8S4fUEsBAgAAFAACAAgALLWMRioNwzZRBAAACxAAAB0AAAAAAAAAAQAAAAAAAAAAAHVuaXZlcnNhbC9jb21tb25fbWVzc2FnZXMubG5nUEsBAgAAFAACAAgALLWMRiXfYoO9BAAAyxYAACcAAAAAAAAAAQAAAAAAjAQAAHVuaXZlcnNhbC9mbGFzaF9wdWJsaXNoaW5nX3NldHRpbmdzLnhtbFBLAQIAABQAAgAIACy1jEZISKwfsQIAAFEKAAAhAAAAAAAAAAEAAAAAAI4JAAB1bml2ZXJzYWwvZmxhc2hfc2tpbl9zZXR0aW5ncy54bWxQSwECAAAUAAIACAAstYxGQVh2I5EEAADcFQAAJgAAAAAAAAABAAAAAAB+DAAAdW5pdmVyc2FsL2h0bWxfcHVibGlzaGluZ19zZXR0aW5ncy54bWxQSwECAAAUAAIACAAstYxGkkawmakBAABDBgAAHwAAAAAAAAABAAAAAABTEQAAdW5pdmVyc2FsL2h0bWxfc2tpbl9zZXR0aW5ncy5qc1BLAQIAABQAAgAIACy1jEYa2uo7qgAAAB8BAAAaAAAAAAAAAAEAAAAAADkTAAB1bml2ZXJzYWwvaTE4bl9wcmVzZXRzLnhtbFBLAQIAABQAAgAIACy1jEb1i9p5ZgAAAGgAAAAcAAAAAAAAAAEAAAAAABsUAAB1bml2ZXJzYWwvbG9jYWxfc2V0dGluZ3MueG1sUEsBAgAAFAACAAgAMwOBRM6CCTfsAgAAiAgAABQAAAAAAAAAAQAAAAAAuxQAAHVuaXZlcnNhbC9wbGF5ZXIueG1sUEsBAgAAFAACAAgALLWMRhe1aH2NCgAAE1oAACkAAAAAAAAAAQAAAAAA2RcAAHVuaXZlcnNhbC9za2luX2N1c3RvbWl6YXRpb25fc2V0dGluZ3MueG1sUEsBAgAAFAACAAgALLWMRjemYk9VJQAA+jIAABcAAAAAAAAAAAAAAAAArSIAAHVuaXZlcnNhbC91bml2ZXJzYWwucG5nUEsBAgAAFAACAAgALLWMRuU2MUNfAAAAagAAABsAAAAAAAAAAQAAAAAAN0gAAHVuaXZlcnNhbC91bml2ZXJzYWwucG5nLnhtbFBLBQYAAAAACwALAEkDAADPSAAAAAA="/>
  <p:tag name="ISPRING_PLAYERS_CUSTOMIZATION_2" val="UEsDBBQAAgAIADpiml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OmKa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OmKa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Dpiml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OmKa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DpimlKOc/b6agAAAOUAAAAaAAAAbm9uZS9odG1sX3NraW5fc2V0dGluZ3MuanOr5lIAAqUcJQUrhWowG8xPKi0pyc/TS87PK0nNK9HLyy/KTQSrUVJ2AwMlHZyK88tSiwgoTUtMTkUx1NTIwskFp0qEiSZO5i7OlsjqChLTU/WSEpOz04vyS/NSIMqcXV0MXYyVwKpquWoBUEsDBBQAAgAIADpimlK8fTX3SgAAAEkAAAAXAAAAbm9uZS9sb2NhbF9zZXR0aW5ncy54bWyzsa/IzVEoSy0qzszPs1Uy1DNQUkjNS85PycxLt1UKDXHTtVBSKC5JzEtJzMnPS7VVystXUrC347LJyU9OzAlOLSkBKizWt+MCAFBLAwQUAAIACAA9Ypp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PWKa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9Ypp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PWKa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A9Ypp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PWKa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D1imlK45zzyXgAAAGMAAAAlAAAAdW5pdmVyc2FsLW5vLXZpZGVvL2xvY2FsX3NldHRpbmdzLnhtbA3KvQ5AQAwA4N1TNN39bQbHZrTgARoakfRacUd4e7d9w9f2rxd4+AqHqcO6qBBYV9sO3R0u85A3CCGSbiSm7FANoe+yVmwlmTjGFAOcQh9fM/uEyCP5NIdbBMsu+wFQSwECAAAUAAIACAA6YppSXK2x+KEDAADvDAAAGAAAAAAAAAABAAAAAAAAAAAAbm9uZS9jb21tb25fbWVzc2FnZXMubG5nUEsBAgAAFAACAAgAOmKaUhUeYBujAAAAfwEAACkAAAAAAAAAAQAAAAAA1wMAAG5vbmUvcGxheWJhY2tfYW5kX25hdmlnYXRpb25fc2V0dGluZ3MueG1sUEsBAgAAFAACAAgAOmKaUh9UimowAwAAxw4AACIAAAAAAAAAAQAAAAAAwQQAAG5vbmUvZmxhc2hfcHVibGlzaGluZ19zZXR0aW5ncy54bWxQSwECAAAUAAIACAA6YppScVeUnRUBAADRAgAAHAAAAAAAAAABAAAAAAAxCAAAbm9uZS9mbGFzaF9za2luX3NldHRpbmdzLnhtbFBLAQIAABQAAgAIADpimlLXm3CWKwMAAG8OAAAhAAAAAAAAAAEAAAAAAIAJAABub25lL2h0bWxfcHVibGlzaGluZ19zZXR0aW5ncy54bWxQSwECAAAUAAIACAA6YppSjnP2+moAAADlAAAAGgAAAAAAAAABAAAAAADqDAAAbm9uZS9odG1sX3NraW5fc2V0dGluZ3MuanNQSwECAAAUAAIACAA6YppSvH0190oAAABJAAAAFwAAAAAAAAABAAAAAACMDQAAbm9uZS9sb2NhbF9zZXR0aW5ncy54bWxQSwECAAAUAAIACAA9YppSnF4yCBQGAAA3FwAAJgAAAAAAAAABAAAAAAALDgAAdW5pdmVyc2FsLW5vLXZpZGVvL2NvbW1vbl9tZXNzYWdlcy5sbmdQSwECAAAUAAIACAA9YppSFR5gG6MAAAB/AQAANwAAAAAAAAABAAAAAABjFAAAdW5pdmVyc2FsLW5vLXZpZGVvL3BsYXliYWNrX2FuZF9uYXZpZ2F0aW9uX3NldHRpbmdzLnhtbFBLAQIAABQAAgAIAD1imlJLM4aKLwUAAGgdAAAwAAAAAAAAAAEAAAAAAFsVAAB1bml2ZXJzYWwtbm8tdmlkZW8vZmxhc2hfcHVibGlzaGluZ19zZXR0aW5ncy54bWxQSwECAAAUAAIACAA9YppSDnvHIGUDAACXDAAAKgAAAAAAAAABAAAAAADYGgAAdW5pdmVyc2FsLW5vLXZpZGVvL2ZsYXNoX3NraW5fc2V0dGluZ3MueG1sUEsBAgAAFAACAAgAPWKaUvrnN04qBQAA8hwAAC8AAAAAAAAAAQAAAAAAhR4AAHVuaXZlcnNhbC1uby12aWRlby9odG1sX3B1Ymxpc2hpbmdfc2V0dGluZ3MueG1sUEsBAgAAFAACAAgAPWKaUuxMWVK2AQAAegYAACgAAAAAAAAAAQAAAAAA/CMAAHVuaXZlcnNhbC1uby12aWRlby9odG1sX3NraW5fc2V0dGluZ3MuanNQSwECAAAUAAIACAA9YppS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FIRST_PUBLISH" val="1"/>
  <p:tag name="ISPRING_PRESENTATION_COURSE_TITLE" val="Section 1.3 Introductions to Complex Functions and Transformations"/>
  <p:tag name="ISPRING_ULTRA_SCORM_COURCE_TITLE" val="Section 1.3 Introductions to Complex Functions and Transformat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  <p:tag name="ISPRING_PRESENTATION_TITLE" val="Section 1.3 Introductions to Complex Functions and Transformations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 bwMode="auto">
        <a:noFill/>
        <a:ln w="9525">
          <a:solidFill>
            <a:schemeClr val="tx1"/>
          </a:solidFill>
          <a:round/>
          <a:headEnd/>
          <a:tailEnd/>
        </a:ln>
      </a:spPr>
      <a:bodyPr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1540</TotalTime>
  <Words>1513</Words>
  <Application>Microsoft Office PowerPoint</Application>
  <PresentationFormat>On-screen Show (4:3)</PresentationFormat>
  <Paragraphs>153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Section 1.3  Introductions to  Complex Functions and Transformation Functions</vt:lpstr>
      <vt:lpstr>i) Complex and Transformation Functions</vt:lpstr>
      <vt:lpstr>Review: Solving Inequalities with Squares:</vt:lpstr>
      <vt:lpstr>PowerPoint Presentation</vt:lpstr>
      <vt:lpstr>Domain/Range of Semi Circle Functions</vt:lpstr>
      <vt:lpstr>Inverted Semi Circle</vt:lpstr>
      <vt:lpstr>PowerPoint Presentation</vt:lpstr>
      <vt:lpstr>Reciprocal Functions</vt:lpstr>
      <vt:lpstr>Rational Functions</vt:lpstr>
      <vt:lpstr>Transformation Funct: iii) Absolute Value functions</vt:lpstr>
      <vt:lpstr>Which of the following equations has the same graph as: </vt:lpstr>
      <vt:lpstr>PowerPoint Presentation</vt:lpstr>
      <vt:lpstr>PowerPoint Presentation</vt:lpstr>
      <vt:lpstr>Transformation Functions) iii Inverse Function</vt:lpstr>
      <vt:lpstr>Getting the Inverse Function Algebraically:</vt:lpstr>
      <vt:lpstr>PowerPoint Presentation</vt:lpstr>
      <vt:lpstr>PowerPoint Presentation</vt:lpstr>
      <vt:lpstr>PowerPoint Presentation</vt:lpstr>
      <vt:lpstr>Given the function, find each of the following values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1.3 Introductions to Complex Functions and Transformations</dc:title>
  <dc:creator>Danny Young</dc:creator>
  <cp:lastModifiedBy>Danny Young</cp:lastModifiedBy>
  <cp:revision>84</cp:revision>
  <dcterms:created xsi:type="dcterms:W3CDTF">2011-06-27T16:11:13Z</dcterms:created>
  <dcterms:modified xsi:type="dcterms:W3CDTF">2021-06-29T07:40:57Z</dcterms:modified>
</cp:coreProperties>
</file>